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4"/>
    <p:sldMasterId id="2147483764" r:id="rId5"/>
    <p:sldMasterId id="2147483739" r:id="rId6"/>
  </p:sldMasterIdLst>
  <p:notesMasterIdLst>
    <p:notesMasterId r:id="rId52"/>
  </p:notesMasterIdLst>
  <p:handoutMasterIdLst>
    <p:handoutMasterId r:id="rId53"/>
  </p:handoutMasterIdLst>
  <p:sldIdLst>
    <p:sldId id="606" r:id="rId7"/>
    <p:sldId id="491" r:id="rId8"/>
    <p:sldId id="438" r:id="rId9"/>
    <p:sldId id="492" r:id="rId10"/>
    <p:sldId id="497" r:id="rId11"/>
    <p:sldId id="447" r:id="rId12"/>
    <p:sldId id="498" r:id="rId13"/>
    <p:sldId id="503" r:id="rId14"/>
    <p:sldId id="442" r:id="rId15"/>
    <p:sldId id="607" r:id="rId16"/>
    <p:sldId id="608" r:id="rId17"/>
    <p:sldId id="443" r:id="rId18"/>
    <p:sldId id="444" r:id="rId19"/>
    <p:sldId id="445" r:id="rId20"/>
    <p:sldId id="452" r:id="rId21"/>
    <p:sldId id="454" r:id="rId22"/>
    <p:sldId id="455" r:id="rId23"/>
    <p:sldId id="456" r:id="rId24"/>
    <p:sldId id="446" r:id="rId25"/>
    <p:sldId id="458" r:id="rId26"/>
    <p:sldId id="460" r:id="rId27"/>
    <p:sldId id="461" r:id="rId28"/>
    <p:sldId id="462" r:id="rId29"/>
    <p:sldId id="464" r:id="rId30"/>
    <p:sldId id="466" r:id="rId31"/>
    <p:sldId id="468" r:id="rId32"/>
    <p:sldId id="471" r:id="rId33"/>
    <p:sldId id="470" r:id="rId34"/>
    <p:sldId id="469" r:id="rId35"/>
    <p:sldId id="316" r:id="rId36"/>
    <p:sldId id="472" r:id="rId37"/>
    <p:sldId id="473" r:id="rId38"/>
    <p:sldId id="474" r:id="rId39"/>
    <p:sldId id="475" r:id="rId40"/>
    <p:sldId id="476" r:id="rId41"/>
    <p:sldId id="479" r:id="rId42"/>
    <p:sldId id="480" r:id="rId43"/>
    <p:sldId id="500" r:id="rId44"/>
    <p:sldId id="483" r:id="rId45"/>
    <p:sldId id="484" r:id="rId46"/>
    <p:sldId id="485" r:id="rId47"/>
    <p:sldId id="486" r:id="rId48"/>
    <p:sldId id="488" r:id="rId49"/>
    <p:sldId id="489" r:id="rId50"/>
    <p:sldId id="490" r:id="rId51"/>
  </p:sldIdLst>
  <p:sldSz cx="12192000" cy="6858000"/>
  <p:notesSz cx="6858000" cy="9144000"/>
  <p:custDataLst>
    <p:tags r:id="rId54"/>
  </p:custDataLst>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 id="2" name="N Williams" initials="NW" lastIdx="1" clrIdx="1">
    <p:extLst>
      <p:ext uri="{19B8F6BF-5375-455C-9EA6-DF929625EA0E}">
        <p15:presenceInfo xmlns:p15="http://schemas.microsoft.com/office/powerpoint/2012/main" userId="N Williams" providerId="None"/>
      </p:ext>
    </p:extLst>
  </p:cmAuthor>
  <p:cmAuthor id="3" name="Julie Angel" initials="JA" lastIdx="1" clrIdx="2">
    <p:extLst>
      <p:ext uri="{19B8F6BF-5375-455C-9EA6-DF929625EA0E}">
        <p15:presenceInfo xmlns:p15="http://schemas.microsoft.com/office/powerpoint/2012/main" userId="fec48bcc1f869946" providerId="Windows Live"/>
      </p:ext>
    </p:extLst>
  </p:cmAuthor>
  <p:cmAuthor id="4" name="Meghan Cook" initials="MC" lastIdx="3" clrIdx="3">
    <p:extLst>
      <p:ext uri="{19B8F6BF-5375-455C-9EA6-DF929625EA0E}">
        <p15:presenceInfo xmlns:p15="http://schemas.microsoft.com/office/powerpoint/2012/main" userId="S-1-5-21-2800902880-4067198978-2326516099-1233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8709"/>
    <a:srgbClr val="F5972F"/>
    <a:srgbClr val="E98909"/>
    <a:srgbClr val="006298"/>
    <a:srgbClr val="003865"/>
    <a:srgbClr val="141414"/>
    <a:srgbClr val="FFBFCC"/>
    <a:srgbClr val="000000"/>
    <a:srgbClr val="3C3C3C"/>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64" autoAdjust="0"/>
    <p:restoredTop sz="94667" autoAdjust="0"/>
  </p:normalViewPr>
  <p:slideViewPr>
    <p:cSldViewPr snapToGrid="0" snapToObjects="1">
      <p:cViewPr varScale="1">
        <p:scale>
          <a:sx n="105" d="100"/>
          <a:sy n="105" d="100"/>
        </p:scale>
        <p:origin x="558" y="96"/>
      </p:cViewPr>
      <p:guideLst/>
    </p:cSldViewPr>
  </p:slideViewPr>
  <p:outlineViewPr>
    <p:cViewPr>
      <p:scale>
        <a:sx n="33" d="100"/>
        <a:sy n="33" d="100"/>
      </p:scale>
      <p:origin x="0" y="-3174"/>
    </p:cViewPr>
    <p:sldLst>
      <p:sld r:id="rId1" collapse="1"/>
    </p:sldLst>
  </p:outlineViewPr>
  <p:notesTextViewPr>
    <p:cViewPr>
      <p:scale>
        <a:sx n="100" d="100"/>
        <a:sy n="100" d="100"/>
      </p:scale>
      <p:origin x="0" y="0"/>
    </p:cViewPr>
  </p:notesTextViewPr>
  <p:sorterViewPr>
    <p:cViewPr>
      <p:scale>
        <a:sx n="100" d="100"/>
        <a:sy n="100" d="100"/>
      </p:scale>
      <p:origin x="0" y="-960"/>
    </p:cViewPr>
  </p:sorterViewPr>
  <p:notesViewPr>
    <p:cSldViewPr snapToGrid="0" snapToObjects="1">
      <p:cViewPr varScale="1">
        <p:scale>
          <a:sx n="57" d="100"/>
          <a:sy n="57" d="100"/>
        </p:scale>
        <p:origin x="1354"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60" Type="http://schemas.microsoft.com/office/2016/11/relationships/changesInfo" Target="changesInfos/changesInfo1.xml"/></Relationships>
</file>

<file path=ppt/_rels/viewProps.xml.rels><?xml version="1.0" encoding="UTF-8" standalone="yes"?>
<Relationships xmlns="http://schemas.openxmlformats.org/package/2006/relationships"><Relationship Id="rId1" Type="http://schemas.openxmlformats.org/officeDocument/2006/relationships/slide" Target="slides/slide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ymourian, Ehsan - teymouex" userId="342216c5-47cc-418c-b3c5-eb62d0b7dc52" providerId="ADAL" clId="{847844B4-5F1B-46A0-A868-62E3B3A276CE}"/>
    <pc:docChg chg="undo custSel modSld">
      <pc:chgData name="Teymourian, Ehsan - teymouex" userId="342216c5-47cc-418c-b3c5-eb62d0b7dc52" providerId="ADAL" clId="{847844B4-5F1B-46A0-A868-62E3B3A276CE}" dt="2023-03-29T13:10:39.453" v="13" actId="20577"/>
      <pc:docMkLst>
        <pc:docMk/>
      </pc:docMkLst>
      <pc:sldChg chg="modSp mod">
        <pc:chgData name="Teymourian, Ehsan - teymouex" userId="342216c5-47cc-418c-b3c5-eb62d0b7dc52" providerId="ADAL" clId="{847844B4-5F1B-46A0-A868-62E3B3A276CE}" dt="2023-03-29T13:10:39.453" v="13" actId="20577"/>
        <pc:sldMkLst>
          <pc:docMk/>
          <pc:sldMk cId="45220563" sldId="466"/>
        </pc:sldMkLst>
        <pc:spChg chg="mod">
          <ac:chgData name="Teymourian, Ehsan - teymouex" userId="342216c5-47cc-418c-b3c5-eb62d0b7dc52" providerId="ADAL" clId="{847844B4-5F1B-46A0-A868-62E3B3A276CE}" dt="2023-03-29T13:10:39.453" v="13" actId="20577"/>
          <ac:spMkLst>
            <pc:docMk/>
            <pc:sldMk cId="45220563" sldId="466"/>
            <ac:spMk id="3" creationId="{00000000-0000-0000-0000-000000000000}"/>
          </ac:spMkLst>
        </pc:spChg>
      </pc:sldChg>
      <pc:sldChg chg="modSp mod">
        <pc:chgData name="Teymourian, Ehsan - teymouex" userId="342216c5-47cc-418c-b3c5-eb62d0b7dc52" providerId="ADAL" clId="{847844B4-5F1B-46A0-A868-62E3B3A276CE}" dt="2023-03-29T13:10:36.500" v="9" actId="20577"/>
        <pc:sldMkLst>
          <pc:docMk/>
          <pc:sldMk cId="2478809363" sldId="468"/>
        </pc:sldMkLst>
        <pc:spChg chg="mod">
          <ac:chgData name="Teymourian, Ehsan - teymouex" userId="342216c5-47cc-418c-b3c5-eb62d0b7dc52" providerId="ADAL" clId="{847844B4-5F1B-46A0-A868-62E3B3A276CE}" dt="2023-03-29T13:10:36.500" v="9" actId="20577"/>
          <ac:spMkLst>
            <pc:docMk/>
            <pc:sldMk cId="2478809363" sldId="468"/>
            <ac:spMk id="3" creationId="{00000000-0000-0000-0000-000000000000}"/>
          </ac:spMkLst>
        </pc:spChg>
      </pc:sldChg>
      <pc:sldChg chg="modSp mod">
        <pc:chgData name="Teymourian, Ehsan - teymouex" userId="342216c5-47cc-418c-b3c5-eb62d0b7dc52" providerId="ADAL" clId="{847844B4-5F1B-46A0-A868-62E3B3A276CE}" dt="2023-03-29T13:10:35.900" v="8" actId="20577"/>
        <pc:sldMkLst>
          <pc:docMk/>
          <pc:sldMk cId="735452484" sldId="469"/>
        </pc:sldMkLst>
        <pc:spChg chg="mod">
          <ac:chgData name="Teymourian, Ehsan - teymouex" userId="342216c5-47cc-418c-b3c5-eb62d0b7dc52" providerId="ADAL" clId="{847844B4-5F1B-46A0-A868-62E3B3A276CE}" dt="2023-03-29T13:10:35.900" v="8" actId="20577"/>
          <ac:spMkLst>
            <pc:docMk/>
            <pc:sldMk cId="735452484" sldId="469"/>
            <ac:spMk id="3" creationId="{00000000-0000-0000-0000-000000000000}"/>
          </ac:spMkLst>
        </pc:spChg>
      </pc:sldChg>
      <pc:sldChg chg="modSp mod">
        <pc:chgData name="Teymourian, Ehsan - teymouex" userId="342216c5-47cc-418c-b3c5-eb62d0b7dc52" providerId="ADAL" clId="{847844B4-5F1B-46A0-A868-62E3B3A276CE}" dt="2023-03-29T13:10:35.236" v="7" actId="20577"/>
        <pc:sldMkLst>
          <pc:docMk/>
          <pc:sldMk cId="2046609554" sldId="470"/>
        </pc:sldMkLst>
        <pc:spChg chg="mod">
          <ac:chgData name="Teymourian, Ehsan - teymouex" userId="342216c5-47cc-418c-b3c5-eb62d0b7dc52" providerId="ADAL" clId="{847844B4-5F1B-46A0-A868-62E3B3A276CE}" dt="2023-03-29T13:10:35.236" v="7" actId="20577"/>
          <ac:spMkLst>
            <pc:docMk/>
            <pc:sldMk cId="2046609554" sldId="470"/>
            <ac:spMk id="3" creationId="{00000000-0000-0000-0000-000000000000}"/>
          </ac:spMkLst>
        </pc:spChg>
      </pc:sldChg>
      <pc:sldChg chg="modSp mod">
        <pc:chgData name="Teymourian, Ehsan - teymouex" userId="342216c5-47cc-418c-b3c5-eb62d0b7dc52" providerId="ADAL" clId="{847844B4-5F1B-46A0-A868-62E3B3A276CE}" dt="2023-03-29T13:10:37.078" v="10" actId="20577"/>
        <pc:sldMkLst>
          <pc:docMk/>
          <pc:sldMk cId="2808592848" sldId="504"/>
        </pc:sldMkLst>
        <pc:spChg chg="mod">
          <ac:chgData name="Teymourian, Ehsan - teymouex" userId="342216c5-47cc-418c-b3c5-eb62d0b7dc52" providerId="ADAL" clId="{847844B4-5F1B-46A0-A868-62E3B3A276CE}" dt="2023-03-29T13:10:37.078" v="10" actId="20577"/>
          <ac:spMkLst>
            <pc:docMk/>
            <pc:sldMk cId="2808592848" sldId="504"/>
            <ac:spMk id="3" creationId="{00000000-0000-0000-0000-000000000000}"/>
          </ac:spMkLst>
        </pc:spChg>
      </pc:sldChg>
    </pc:docChg>
  </pc:docChgLst>
  <pc:docChgLst>
    <pc:chgData name="Teymourian, Ehsan - teymouex" userId="342216c5-47cc-418c-b3c5-eb62d0b7dc52" providerId="ADAL" clId="{8A48EEF8-62C8-4D4F-8E9D-47D413D651B9}"/>
    <pc:docChg chg="modSld">
      <pc:chgData name="Teymourian, Ehsan - teymouex" userId="342216c5-47cc-418c-b3c5-eb62d0b7dc52" providerId="ADAL" clId="{8A48EEF8-62C8-4D4F-8E9D-47D413D651B9}" dt="2024-03-16T22:01:29.483" v="10" actId="20577"/>
      <pc:docMkLst>
        <pc:docMk/>
      </pc:docMkLst>
      <pc:sldChg chg="modSp mod">
        <pc:chgData name="Teymourian, Ehsan - teymouex" userId="342216c5-47cc-418c-b3c5-eb62d0b7dc52" providerId="ADAL" clId="{8A48EEF8-62C8-4D4F-8E9D-47D413D651B9}" dt="2024-03-16T22:01:29.483" v="10" actId="20577"/>
        <pc:sldMkLst>
          <pc:docMk/>
          <pc:sldMk cId="2703559629" sldId="561"/>
        </pc:sldMkLst>
        <pc:spChg chg="mod">
          <ac:chgData name="Teymourian, Ehsan - teymouex" userId="342216c5-47cc-418c-b3c5-eb62d0b7dc52" providerId="ADAL" clId="{8A48EEF8-62C8-4D4F-8E9D-47D413D651B9}" dt="2024-03-16T22:01:29.483" v="10" actId="20577"/>
          <ac:spMkLst>
            <pc:docMk/>
            <pc:sldMk cId="2703559629" sldId="561"/>
            <ac:spMk id="14" creationId="{5182426A-E508-4EAE-A95E-58098F58DFA2}"/>
          </ac:spMkLst>
        </pc:spChg>
      </pc:sldChg>
    </pc:docChg>
  </pc:docChgLst>
  <pc:docChgLst>
    <pc:chgData name="Teymourian, Ehsan - teymouex" userId="342216c5-47cc-418c-b3c5-eb62d0b7dc52" providerId="ADAL" clId="{0A4F289C-5C33-49F7-92F6-0FD5551B5C2D}"/>
    <pc:docChg chg="undo custSel addSld delSld modSld">
      <pc:chgData name="Teymourian, Ehsan - teymouex" userId="342216c5-47cc-418c-b3c5-eb62d0b7dc52" providerId="ADAL" clId="{0A4F289C-5C33-49F7-92F6-0FD5551B5C2D}" dt="2023-10-25T17:20:39.584" v="306" actId="6549"/>
      <pc:docMkLst>
        <pc:docMk/>
      </pc:docMkLst>
      <pc:sldChg chg="del">
        <pc:chgData name="Teymourian, Ehsan - teymouex" userId="342216c5-47cc-418c-b3c5-eb62d0b7dc52" providerId="ADAL" clId="{0A4F289C-5C33-49F7-92F6-0FD5551B5C2D}" dt="2023-10-08T20:44:32.519" v="303" actId="47"/>
        <pc:sldMkLst>
          <pc:docMk/>
          <pc:sldMk cId="405864211" sldId="266"/>
        </pc:sldMkLst>
      </pc:sldChg>
      <pc:sldChg chg="addSp delSp modSp mod">
        <pc:chgData name="Teymourian, Ehsan - teymouex" userId="342216c5-47cc-418c-b3c5-eb62d0b7dc52" providerId="ADAL" clId="{0A4F289C-5C33-49F7-92F6-0FD5551B5C2D}" dt="2023-10-08T20:42:47.069" v="292" actId="255"/>
        <pc:sldMkLst>
          <pc:docMk/>
          <pc:sldMk cId="160050264" sldId="444"/>
        </pc:sldMkLst>
        <pc:spChg chg="mod">
          <ac:chgData name="Teymourian, Ehsan - teymouex" userId="342216c5-47cc-418c-b3c5-eb62d0b7dc52" providerId="ADAL" clId="{0A4F289C-5C33-49F7-92F6-0FD5551B5C2D}" dt="2023-10-08T20:20:28.402" v="0" actId="207"/>
          <ac:spMkLst>
            <pc:docMk/>
            <pc:sldMk cId="160050264" sldId="444"/>
            <ac:spMk id="3" creationId="{00000000-0000-0000-0000-000000000000}"/>
          </ac:spMkLst>
        </pc:spChg>
        <pc:spChg chg="mod">
          <ac:chgData name="Teymourian, Ehsan - teymouex" userId="342216c5-47cc-418c-b3c5-eb62d0b7dc52" providerId="ADAL" clId="{0A4F289C-5C33-49F7-92F6-0FD5551B5C2D}" dt="2023-10-08T20:42:35.566" v="291" actId="404"/>
          <ac:spMkLst>
            <pc:docMk/>
            <pc:sldMk cId="160050264" sldId="444"/>
            <ac:spMk id="6" creationId="{F4F79045-13FA-4C61-A177-181E083FA8B4}"/>
          </ac:spMkLst>
        </pc:spChg>
        <pc:spChg chg="add mod">
          <ac:chgData name="Teymourian, Ehsan - teymouex" userId="342216c5-47cc-418c-b3c5-eb62d0b7dc52" providerId="ADAL" clId="{0A4F289C-5C33-49F7-92F6-0FD5551B5C2D}" dt="2023-10-08T20:42:47.069" v="292" actId="255"/>
          <ac:spMkLst>
            <pc:docMk/>
            <pc:sldMk cId="160050264" sldId="444"/>
            <ac:spMk id="8" creationId="{A37A60C4-D93C-4269-963A-D3E74285EB89}"/>
          </ac:spMkLst>
        </pc:spChg>
        <pc:graphicFrameChg chg="del mod replId">
          <ac:chgData name="Teymourian, Ehsan - teymouex" userId="342216c5-47cc-418c-b3c5-eb62d0b7dc52" providerId="ADAL" clId="{0A4F289C-5C33-49F7-92F6-0FD5551B5C2D}" dt="2023-10-08T20:32:47.567" v="155"/>
          <ac:graphicFrameMkLst>
            <pc:docMk/>
            <pc:sldMk cId="160050264" sldId="444"/>
            <ac:graphicFrameMk id="4" creationId="{A37A60C4-D93C-4269-963A-D3E74285EB89}"/>
          </ac:graphicFrameMkLst>
        </pc:graphicFrameChg>
      </pc:sldChg>
      <pc:sldChg chg="modSp mod">
        <pc:chgData name="Teymourian, Ehsan - teymouex" userId="342216c5-47cc-418c-b3c5-eb62d0b7dc52" providerId="ADAL" clId="{0A4F289C-5C33-49F7-92F6-0FD5551B5C2D}" dt="2023-10-08T20:21:10.094" v="1" actId="113"/>
        <pc:sldMkLst>
          <pc:docMk/>
          <pc:sldMk cId="318337954" sldId="446"/>
        </pc:sldMkLst>
        <pc:spChg chg="mod">
          <ac:chgData name="Teymourian, Ehsan - teymouex" userId="342216c5-47cc-418c-b3c5-eb62d0b7dc52" providerId="ADAL" clId="{0A4F289C-5C33-49F7-92F6-0FD5551B5C2D}" dt="2023-10-08T20:21:10.094" v="1" actId="113"/>
          <ac:spMkLst>
            <pc:docMk/>
            <pc:sldMk cId="318337954" sldId="446"/>
            <ac:spMk id="4" creationId="{00000000-0000-0000-0000-000000000000}"/>
          </ac:spMkLst>
        </pc:spChg>
      </pc:sldChg>
      <pc:sldChg chg="modSp mod">
        <pc:chgData name="Teymourian, Ehsan - teymouex" userId="342216c5-47cc-418c-b3c5-eb62d0b7dc52" providerId="ADAL" clId="{0A4F289C-5C33-49F7-92F6-0FD5551B5C2D}" dt="2023-10-08T20:21:42.838" v="3" actId="20577"/>
        <pc:sldMkLst>
          <pc:docMk/>
          <pc:sldMk cId="94804610" sldId="458"/>
        </pc:sldMkLst>
        <pc:spChg chg="mod">
          <ac:chgData name="Teymourian, Ehsan - teymouex" userId="342216c5-47cc-418c-b3c5-eb62d0b7dc52" providerId="ADAL" clId="{0A4F289C-5C33-49F7-92F6-0FD5551B5C2D}" dt="2023-10-08T20:21:42.838" v="3" actId="20577"/>
          <ac:spMkLst>
            <pc:docMk/>
            <pc:sldMk cId="94804610" sldId="458"/>
            <ac:spMk id="3" creationId="{00000000-0000-0000-0000-000000000000}"/>
          </ac:spMkLst>
        </pc:spChg>
      </pc:sldChg>
      <pc:sldChg chg="modSp mod">
        <pc:chgData name="Teymourian, Ehsan - teymouex" userId="342216c5-47cc-418c-b3c5-eb62d0b7dc52" providerId="ADAL" clId="{0A4F289C-5C33-49F7-92F6-0FD5551B5C2D}" dt="2023-10-08T20:23:25.221" v="22" actId="113"/>
        <pc:sldMkLst>
          <pc:docMk/>
          <pc:sldMk cId="735452484" sldId="469"/>
        </pc:sldMkLst>
        <pc:spChg chg="mod">
          <ac:chgData name="Teymourian, Ehsan - teymouex" userId="342216c5-47cc-418c-b3c5-eb62d0b7dc52" providerId="ADAL" clId="{0A4F289C-5C33-49F7-92F6-0FD5551B5C2D}" dt="2023-10-08T20:23:25.221" v="22" actId="113"/>
          <ac:spMkLst>
            <pc:docMk/>
            <pc:sldMk cId="735452484" sldId="469"/>
            <ac:spMk id="3" creationId="{00000000-0000-0000-0000-000000000000}"/>
          </ac:spMkLst>
        </pc:spChg>
      </pc:sldChg>
      <pc:sldChg chg="addSp delSp modSp mod">
        <pc:chgData name="Teymourian, Ehsan - teymouex" userId="342216c5-47cc-418c-b3c5-eb62d0b7dc52" providerId="ADAL" clId="{0A4F289C-5C33-49F7-92F6-0FD5551B5C2D}" dt="2023-10-08T20:32:21.219" v="152" actId="14100"/>
        <pc:sldMkLst>
          <pc:docMk/>
          <pc:sldMk cId="2046609554" sldId="470"/>
        </pc:sldMkLst>
        <pc:spChg chg="add mod">
          <ac:chgData name="Teymourian, Ehsan - teymouex" userId="342216c5-47cc-418c-b3c5-eb62d0b7dc52" providerId="ADAL" clId="{0A4F289C-5C33-49F7-92F6-0FD5551B5C2D}" dt="2023-10-08T20:32:21.219" v="152" actId="14100"/>
          <ac:spMkLst>
            <pc:docMk/>
            <pc:sldMk cId="2046609554" sldId="470"/>
            <ac:spMk id="8" creationId="{192E8CB2-B83A-4F0B-84A0-71BC9F9C4494}"/>
          </ac:spMkLst>
        </pc:spChg>
        <pc:graphicFrameChg chg="del mod replId">
          <ac:chgData name="Teymourian, Ehsan - teymouex" userId="342216c5-47cc-418c-b3c5-eb62d0b7dc52" providerId="ADAL" clId="{0A4F289C-5C33-49F7-92F6-0FD5551B5C2D}" dt="2023-10-08T20:30:46.465" v="112"/>
          <ac:graphicFrameMkLst>
            <pc:docMk/>
            <pc:sldMk cId="2046609554" sldId="470"/>
            <ac:graphicFrameMk id="4" creationId="{192E8CB2-B83A-4F0B-84A0-71BC9F9C4494}"/>
          </ac:graphicFrameMkLst>
        </pc:graphicFrameChg>
      </pc:sldChg>
      <pc:sldChg chg="addSp delSp modSp mod">
        <pc:chgData name="Teymourian, Ehsan - teymouex" userId="342216c5-47cc-418c-b3c5-eb62d0b7dc52" providerId="ADAL" clId="{0A4F289C-5C33-49F7-92F6-0FD5551B5C2D}" dt="2023-10-25T17:20:39.584" v="306" actId="6549"/>
        <pc:sldMkLst>
          <pc:docMk/>
          <pc:sldMk cId="1295563778" sldId="475"/>
        </pc:sldMkLst>
        <pc:spChg chg="add mod">
          <ac:chgData name="Teymourian, Ehsan - teymouex" userId="342216c5-47cc-418c-b3c5-eb62d0b7dc52" providerId="ADAL" clId="{0A4F289C-5C33-49F7-92F6-0FD5551B5C2D}" dt="2023-10-25T17:20:39.584" v="306" actId="6549"/>
          <ac:spMkLst>
            <pc:docMk/>
            <pc:sldMk cId="1295563778" sldId="475"/>
            <ac:spMk id="10" creationId="{6D5C0C64-C58A-4FC6-8104-9568036C5AB3}"/>
          </ac:spMkLst>
        </pc:spChg>
        <pc:graphicFrameChg chg="del mod replId">
          <ac:chgData name="Teymourian, Ehsan - teymouex" userId="342216c5-47cc-418c-b3c5-eb62d0b7dc52" providerId="ADAL" clId="{0A4F289C-5C33-49F7-92F6-0FD5551B5C2D}" dt="2023-10-08T20:33:41.397" v="160"/>
          <ac:graphicFrameMkLst>
            <pc:docMk/>
            <pc:sldMk cId="1295563778" sldId="475"/>
            <ac:graphicFrameMk id="5" creationId="{6D5C0C64-C58A-4FC6-8104-9568036C5AB3}"/>
          </ac:graphicFrameMkLst>
        </pc:graphicFrameChg>
      </pc:sldChg>
      <pc:sldChg chg="addSp delSp modSp mod">
        <pc:chgData name="Teymourian, Ehsan - teymouex" userId="342216c5-47cc-418c-b3c5-eb62d0b7dc52" providerId="ADAL" clId="{0A4F289C-5C33-49F7-92F6-0FD5551B5C2D}" dt="2023-10-08T20:43:53.442" v="301" actId="14100"/>
        <pc:sldMkLst>
          <pc:docMk/>
          <pc:sldMk cId="1768278721" sldId="484"/>
        </pc:sldMkLst>
        <pc:spChg chg="add mod">
          <ac:chgData name="Teymourian, Ehsan - teymouex" userId="342216c5-47cc-418c-b3c5-eb62d0b7dc52" providerId="ADAL" clId="{0A4F289C-5C33-49F7-92F6-0FD5551B5C2D}" dt="2023-10-08T20:43:53.442" v="301" actId="14100"/>
          <ac:spMkLst>
            <pc:docMk/>
            <pc:sldMk cId="1768278721" sldId="484"/>
            <ac:spMk id="4" creationId="{9A5574CB-1556-6D5C-0F44-AECA48974AEF}"/>
          </ac:spMkLst>
        </pc:spChg>
        <pc:spChg chg="add mod">
          <ac:chgData name="Teymourian, Ehsan - teymouex" userId="342216c5-47cc-418c-b3c5-eb62d0b7dc52" providerId="ADAL" clId="{0A4F289C-5C33-49F7-92F6-0FD5551B5C2D}" dt="2023-10-08T20:43:41.772" v="299" actId="20577"/>
          <ac:spMkLst>
            <pc:docMk/>
            <pc:sldMk cId="1768278721" sldId="484"/>
            <ac:spMk id="9" creationId="{C87A6699-8756-4AF0-BE74-1F11011948D8}"/>
          </ac:spMkLst>
        </pc:spChg>
        <pc:graphicFrameChg chg="del mod replId">
          <ac:chgData name="Teymourian, Ehsan - teymouex" userId="342216c5-47cc-418c-b3c5-eb62d0b7dc52" providerId="ADAL" clId="{0A4F289C-5C33-49F7-92F6-0FD5551B5C2D}" dt="2023-10-08T20:25:15.154" v="39"/>
          <ac:graphicFrameMkLst>
            <pc:docMk/>
            <pc:sldMk cId="1768278721" sldId="484"/>
            <ac:graphicFrameMk id="5" creationId="{C87A6699-8756-4AF0-BE74-1F11011948D8}"/>
          </ac:graphicFrameMkLst>
        </pc:graphicFrameChg>
      </pc:sldChg>
      <pc:sldChg chg="addSp delSp modSp mod">
        <pc:chgData name="Teymourian, Ehsan - teymouex" userId="342216c5-47cc-418c-b3c5-eb62d0b7dc52" providerId="ADAL" clId="{0A4F289C-5C33-49F7-92F6-0FD5551B5C2D}" dt="2023-10-08T20:43:05.307" v="293" actId="255"/>
        <pc:sldMkLst>
          <pc:docMk/>
          <pc:sldMk cId="57685688" sldId="499"/>
        </pc:sldMkLst>
        <pc:spChg chg="mod">
          <ac:chgData name="Teymourian, Ehsan - teymouex" userId="342216c5-47cc-418c-b3c5-eb62d0b7dc52" providerId="ADAL" clId="{0A4F289C-5C33-49F7-92F6-0FD5551B5C2D}" dt="2023-10-08T20:24:08.466" v="23" actId="207"/>
          <ac:spMkLst>
            <pc:docMk/>
            <pc:sldMk cId="57685688" sldId="499"/>
            <ac:spMk id="3" creationId="{00000000-0000-0000-0000-000000000000}"/>
          </ac:spMkLst>
        </pc:spChg>
        <pc:spChg chg="mod">
          <ac:chgData name="Teymourian, Ehsan - teymouex" userId="342216c5-47cc-418c-b3c5-eb62d0b7dc52" providerId="ADAL" clId="{0A4F289C-5C33-49F7-92F6-0FD5551B5C2D}" dt="2023-10-08T20:43:05.307" v="293" actId="255"/>
          <ac:spMkLst>
            <pc:docMk/>
            <pc:sldMk cId="57685688" sldId="499"/>
            <ac:spMk id="5" creationId="{95DE504E-B1A7-4698-8F0F-EF3D0C520C5C}"/>
          </ac:spMkLst>
        </pc:spChg>
        <pc:spChg chg="add mod">
          <ac:chgData name="Teymourian, Ehsan - teymouex" userId="342216c5-47cc-418c-b3c5-eb62d0b7dc52" providerId="ADAL" clId="{0A4F289C-5C33-49F7-92F6-0FD5551B5C2D}" dt="2023-10-08T20:29:12.517" v="101" actId="207"/>
          <ac:spMkLst>
            <pc:docMk/>
            <pc:sldMk cId="57685688" sldId="499"/>
            <ac:spMk id="9" creationId="{AD16D3E3-AA10-438C-9CE5-E6CF194F26C5}"/>
          </ac:spMkLst>
        </pc:spChg>
        <pc:graphicFrameChg chg="del mod replId">
          <ac:chgData name="Teymourian, Ehsan - teymouex" userId="342216c5-47cc-418c-b3c5-eb62d0b7dc52" providerId="ADAL" clId="{0A4F289C-5C33-49F7-92F6-0FD5551B5C2D}" dt="2023-10-08T20:29:02.453" v="97"/>
          <ac:graphicFrameMkLst>
            <pc:docMk/>
            <pc:sldMk cId="57685688" sldId="499"/>
            <ac:graphicFrameMk id="4" creationId="{AD16D3E3-AA10-438C-9CE5-E6CF194F26C5}"/>
          </ac:graphicFrameMkLst>
        </pc:graphicFrameChg>
      </pc:sldChg>
      <pc:sldChg chg="addSp delSp modSp mod">
        <pc:chgData name="Teymourian, Ehsan - teymouex" userId="342216c5-47cc-418c-b3c5-eb62d0b7dc52" providerId="ADAL" clId="{0A4F289C-5C33-49F7-92F6-0FD5551B5C2D}" dt="2023-10-08T20:28:54.584" v="94" actId="113"/>
        <pc:sldMkLst>
          <pc:docMk/>
          <pc:sldMk cId="4155886986" sldId="500"/>
        </pc:sldMkLst>
        <pc:spChg chg="mod">
          <ac:chgData name="Teymourian, Ehsan - teymouex" userId="342216c5-47cc-418c-b3c5-eb62d0b7dc52" providerId="ADAL" clId="{0A4F289C-5C33-49F7-92F6-0FD5551B5C2D}" dt="2023-10-08T20:28:54.584" v="94" actId="113"/>
          <ac:spMkLst>
            <pc:docMk/>
            <pc:sldMk cId="4155886986" sldId="500"/>
            <ac:spMk id="3" creationId="{00000000-0000-0000-0000-000000000000}"/>
          </ac:spMkLst>
        </pc:spChg>
        <pc:spChg chg="mod">
          <ac:chgData name="Teymourian, Ehsan - teymouex" userId="342216c5-47cc-418c-b3c5-eb62d0b7dc52" providerId="ADAL" clId="{0A4F289C-5C33-49F7-92F6-0FD5551B5C2D}" dt="2023-10-08T20:25:36.312" v="48" actId="20577"/>
          <ac:spMkLst>
            <pc:docMk/>
            <pc:sldMk cId="4155886986" sldId="500"/>
            <ac:spMk id="5" creationId="{C2C297EB-F99C-4F9B-ACC3-0D70E6C7D626}"/>
          </ac:spMkLst>
        </pc:spChg>
        <pc:spChg chg="add mod">
          <ac:chgData name="Teymourian, Ehsan - teymouex" userId="342216c5-47cc-418c-b3c5-eb62d0b7dc52" providerId="ADAL" clId="{0A4F289C-5C33-49F7-92F6-0FD5551B5C2D}" dt="2023-10-08T20:26:03.619" v="57" actId="403"/>
          <ac:spMkLst>
            <pc:docMk/>
            <pc:sldMk cId="4155886986" sldId="500"/>
            <ac:spMk id="9" creationId="{7C1D3999-AE57-461F-8C65-17D10EA7C417}"/>
          </ac:spMkLst>
        </pc:spChg>
        <pc:graphicFrameChg chg="del mod replId">
          <ac:chgData name="Teymourian, Ehsan - teymouex" userId="342216c5-47cc-418c-b3c5-eb62d0b7dc52" providerId="ADAL" clId="{0A4F289C-5C33-49F7-92F6-0FD5551B5C2D}" dt="2023-10-08T20:25:28.137" v="44"/>
          <ac:graphicFrameMkLst>
            <pc:docMk/>
            <pc:sldMk cId="4155886986" sldId="500"/>
            <ac:graphicFrameMk id="4" creationId="{7C1D3999-AE57-461F-8C65-17D10EA7C417}"/>
          </ac:graphicFrameMkLst>
        </pc:graphicFrameChg>
      </pc:sldChg>
      <pc:sldChg chg="add">
        <pc:chgData name="Teymourian, Ehsan - teymouex" userId="342216c5-47cc-418c-b3c5-eb62d0b7dc52" providerId="ADAL" clId="{0A4F289C-5C33-49F7-92F6-0FD5551B5C2D}" dt="2023-10-08T20:44:28.403" v="302"/>
        <pc:sldMkLst>
          <pc:docMk/>
          <pc:sldMk cId="2703559629" sldId="561"/>
        </pc:sldMkLst>
      </pc:sldChg>
    </pc:docChg>
  </pc:docChgLst>
  <pc:docChgLst>
    <pc:chgData name="Teymourian, Ehsan - teymouex" userId="342216c5-47cc-418c-b3c5-eb62d0b7dc52" providerId="ADAL" clId="{C55BB42D-C904-4B6F-A136-4F0BE765118F}"/>
    <pc:docChg chg="undo custSel addSld modSld sldOrd">
      <pc:chgData name="Teymourian, Ehsan - teymouex" userId="342216c5-47cc-418c-b3c5-eb62d0b7dc52" providerId="ADAL" clId="{C55BB42D-C904-4B6F-A136-4F0BE765118F}" dt="2024-10-07T15:07:17.952" v="314" actId="1076"/>
      <pc:docMkLst>
        <pc:docMk/>
      </pc:docMkLst>
      <pc:sldChg chg="modSp mod">
        <pc:chgData name="Teymourian, Ehsan - teymouex" userId="342216c5-47cc-418c-b3c5-eb62d0b7dc52" providerId="ADAL" clId="{C55BB42D-C904-4B6F-A136-4F0BE765118F}" dt="2024-10-07T14:41:23.074" v="19" actId="20577"/>
        <pc:sldMkLst>
          <pc:docMk/>
          <pc:sldMk cId="735452484" sldId="469"/>
        </pc:sldMkLst>
        <pc:spChg chg="mod">
          <ac:chgData name="Teymourian, Ehsan - teymouex" userId="342216c5-47cc-418c-b3c5-eb62d0b7dc52" providerId="ADAL" clId="{C55BB42D-C904-4B6F-A136-4F0BE765118F}" dt="2024-10-07T14:41:23.074" v="19" actId="20577"/>
          <ac:spMkLst>
            <pc:docMk/>
            <pc:sldMk cId="735452484" sldId="469"/>
            <ac:spMk id="6" creationId="{6358424C-E5E8-2D24-ADCC-B370B2C650BC}"/>
          </ac:spMkLst>
        </pc:spChg>
      </pc:sldChg>
      <pc:sldChg chg="ord">
        <pc:chgData name="Teymourian, Ehsan - teymouex" userId="342216c5-47cc-418c-b3c5-eb62d0b7dc52" providerId="ADAL" clId="{C55BB42D-C904-4B6F-A136-4F0BE765118F}" dt="2024-10-07T14:41:19.638" v="18"/>
        <pc:sldMkLst>
          <pc:docMk/>
          <pc:sldMk cId="2046609554" sldId="470"/>
        </pc:sldMkLst>
      </pc:sldChg>
      <pc:sldChg chg="modSp mod ord">
        <pc:chgData name="Teymourian, Ehsan - teymouex" userId="342216c5-47cc-418c-b3c5-eb62d0b7dc52" providerId="ADAL" clId="{C55BB42D-C904-4B6F-A136-4F0BE765118F}" dt="2024-10-07T14:40:59.971" v="15" actId="20577"/>
        <pc:sldMkLst>
          <pc:docMk/>
          <pc:sldMk cId="1375531397" sldId="471"/>
        </pc:sldMkLst>
        <pc:spChg chg="mod">
          <ac:chgData name="Teymourian, Ehsan - teymouex" userId="342216c5-47cc-418c-b3c5-eb62d0b7dc52" providerId="ADAL" clId="{C55BB42D-C904-4B6F-A136-4F0BE765118F}" dt="2024-10-07T14:40:59.971" v="15" actId="20577"/>
          <ac:spMkLst>
            <pc:docMk/>
            <pc:sldMk cId="1375531397" sldId="471"/>
            <ac:spMk id="6" creationId="{97B674E1-CA5E-1B42-45FA-74F13DA41AA8}"/>
          </ac:spMkLst>
        </pc:spChg>
      </pc:sldChg>
      <pc:sldChg chg="modSp">
        <pc:chgData name="Teymourian, Ehsan - teymouex" userId="342216c5-47cc-418c-b3c5-eb62d0b7dc52" providerId="ADAL" clId="{C55BB42D-C904-4B6F-A136-4F0BE765118F}" dt="2024-10-07T13:55:57.212" v="10" actId="20577"/>
        <pc:sldMkLst>
          <pc:docMk/>
          <pc:sldMk cId="1295563778" sldId="475"/>
        </pc:sldMkLst>
        <pc:spChg chg="mod">
          <ac:chgData name="Teymourian, Ehsan - teymouex" userId="342216c5-47cc-418c-b3c5-eb62d0b7dc52" providerId="ADAL" clId="{C55BB42D-C904-4B6F-A136-4F0BE765118F}" dt="2024-10-07T13:55:57.212" v="10" actId="20577"/>
          <ac:spMkLst>
            <pc:docMk/>
            <pc:sldMk cId="1295563778" sldId="475"/>
            <ac:spMk id="10" creationId="{6D5C0C64-C58A-4FC6-8104-9568036C5AB3}"/>
          </ac:spMkLst>
        </pc:spChg>
      </pc:sldChg>
      <pc:sldChg chg="addSp modSp mod ord modAnim">
        <pc:chgData name="Teymourian, Ehsan - teymouex" userId="342216c5-47cc-418c-b3c5-eb62d0b7dc52" providerId="ADAL" clId="{C55BB42D-C904-4B6F-A136-4F0BE765118F}" dt="2024-10-07T14:46:47.404" v="22" actId="207"/>
        <pc:sldMkLst>
          <pc:docMk/>
          <pc:sldMk cId="4117434863" sldId="607"/>
        </pc:sldMkLst>
        <pc:spChg chg="add mod">
          <ac:chgData name="Teymourian, Ehsan - teymouex" userId="342216c5-47cc-418c-b3c5-eb62d0b7dc52" providerId="ADAL" clId="{C55BB42D-C904-4B6F-A136-4F0BE765118F}" dt="2024-10-07T14:46:47.404" v="22" actId="207"/>
          <ac:spMkLst>
            <pc:docMk/>
            <pc:sldMk cId="4117434863" sldId="607"/>
            <ac:spMk id="2" creationId="{DEA671E5-5532-E7A1-C917-3DF939107FB9}"/>
          </ac:spMkLst>
        </pc:spChg>
      </pc:sldChg>
      <pc:sldChg chg="addSp delSp modSp add mod delAnim">
        <pc:chgData name="Teymourian, Ehsan - teymouex" userId="342216c5-47cc-418c-b3c5-eb62d0b7dc52" providerId="ADAL" clId="{C55BB42D-C904-4B6F-A136-4F0BE765118F}" dt="2024-10-07T15:07:17.952" v="314" actId="1076"/>
        <pc:sldMkLst>
          <pc:docMk/>
          <pc:sldMk cId="612814887" sldId="608"/>
        </pc:sldMkLst>
        <pc:spChg chg="mod">
          <ac:chgData name="Teymourian, Ehsan - teymouex" userId="342216c5-47cc-418c-b3c5-eb62d0b7dc52" providerId="ADAL" clId="{C55BB42D-C904-4B6F-A136-4F0BE765118F}" dt="2024-10-07T14:55:34.057" v="144" actId="1076"/>
          <ac:spMkLst>
            <pc:docMk/>
            <pc:sldMk cId="612814887" sldId="608"/>
            <ac:spMk id="2" creationId="{DEA671E5-5532-E7A1-C917-3DF939107FB9}"/>
          </ac:spMkLst>
        </pc:spChg>
        <pc:spChg chg="mod">
          <ac:chgData name="Teymourian, Ehsan - teymouex" userId="342216c5-47cc-418c-b3c5-eb62d0b7dc52" providerId="ADAL" clId="{C55BB42D-C904-4B6F-A136-4F0BE765118F}" dt="2024-10-07T14:52:17.601" v="108" actId="1076"/>
          <ac:spMkLst>
            <pc:docMk/>
            <pc:sldMk cId="612814887" sldId="608"/>
            <ac:spMk id="7" creationId="{35D494C2-3DDE-3E9D-5AF0-4D5F68E006F4}"/>
          </ac:spMkLst>
        </pc:spChg>
        <pc:spChg chg="del">
          <ac:chgData name="Teymourian, Ehsan - teymouex" userId="342216c5-47cc-418c-b3c5-eb62d0b7dc52" providerId="ADAL" clId="{C55BB42D-C904-4B6F-A136-4F0BE765118F}" dt="2024-10-07T14:47:21.077" v="27" actId="478"/>
          <ac:spMkLst>
            <pc:docMk/>
            <pc:sldMk cId="612814887" sldId="608"/>
            <ac:spMk id="27" creationId="{C8788CE1-64F8-64A0-8D26-00F54A7F4120}"/>
          </ac:spMkLst>
        </pc:spChg>
        <pc:spChg chg="del">
          <ac:chgData name="Teymourian, Ehsan - teymouex" userId="342216c5-47cc-418c-b3c5-eb62d0b7dc52" providerId="ADAL" clId="{C55BB42D-C904-4B6F-A136-4F0BE765118F}" dt="2024-10-07T14:47:21.077" v="27" actId="478"/>
          <ac:spMkLst>
            <pc:docMk/>
            <pc:sldMk cId="612814887" sldId="608"/>
            <ac:spMk id="28" creationId="{28739FC1-67BF-97E5-7380-089DB17788EB}"/>
          </ac:spMkLst>
        </pc:spChg>
        <pc:spChg chg="del">
          <ac:chgData name="Teymourian, Ehsan - teymouex" userId="342216c5-47cc-418c-b3c5-eb62d0b7dc52" providerId="ADAL" clId="{C55BB42D-C904-4B6F-A136-4F0BE765118F}" dt="2024-10-07T14:47:21.077" v="27" actId="478"/>
          <ac:spMkLst>
            <pc:docMk/>
            <pc:sldMk cId="612814887" sldId="608"/>
            <ac:spMk id="29" creationId="{61A52092-F9EB-7C53-A3A5-98BE72A9463A}"/>
          </ac:spMkLst>
        </pc:spChg>
        <pc:spChg chg="add mod">
          <ac:chgData name="Teymourian, Ehsan - teymouex" userId="342216c5-47cc-418c-b3c5-eb62d0b7dc52" providerId="ADAL" clId="{C55BB42D-C904-4B6F-A136-4F0BE765118F}" dt="2024-10-07T15:04:35.302" v="274" actId="164"/>
          <ac:spMkLst>
            <pc:docMk/>
            <pc:sldMk cId="612814887" sldId="608"/>
            <ac:spMk id="52" creationId="{76EBDF3B-8EAA-BD34-8089-890216B1C5ED}"/>
          </ac:spMkLst>
        </pc:spChg>
        <pc:spChg chg="add mod">
          <ac:chgData name="Teymourian, Ehsan - teymouex" userId="342216c5-47cc-418c-b3c5-eb62d0b7dc52" providerId="ADAL" clId="{C55BB42D-C904-4B6F-A136-4F0BE765118F}" dt="2024-10-07T14:56:28.705" v="158" actId="1076"/>
          <ac:spMkLst>
            <pc:docMk/>
            <pc:sldMk cId="612814887" sldId="608"/>
            <ac:spMk id="54" creationId="{97EF4434-DFC3-7CE1-770A-EE21094B8942}"/>
          </ac:spMkLst>
        </pc:spChg>
        <pc:spChg chg="add mod">
          <ac:chgData name="Teymourian, Ehsan - teymouex" userId="342216c5-47cc-418c-b3c5-eb62d0b7dc52" providerId="ADAL" clId="{C55BB42D-C904-4B6F-A136-4F0BE765118F}" dt="2024-10-07T14:56:51.211" v="167" actId="1035"/>
          <ac:spMkLst>
            <pc:docMk/>
            <pc:sldMk cId="612814887" sldId="608"/>
            <ac:spMk id="55" creationId="{106AA0F3-DB39-77AC-D87A-FB826383C0DA}"/>
          </ac:spMkLst>
        </pc:spChg>
        <pc:spChg chg="add mod">
          <ac:chgData name="Teymourian, Ehsan - teymouex" userId="342216c5-47cc-418c-b3c5-eb62d0b7dc52" providerId="ADAL" clId="{C55BB42D-C904-4B6F-A136-4F0BE765118F}" dt="2024-10-07T14:57:35.660" v="192" actId="1036"/>
          <ac:spMkLst>
            <pc:docMk/>
            <pc:sldMk cId="612814887" sldId="608"/>
            <ac:spMk id="56" creationId="{472D32E8-15AB-A9B2-CEED-6702D39B08F6}"/>
          </ac:spMkLst>
        </pc:spChg>
        <pc:spChg chg="add mod">
          <ac:chgData name="Teymourian, Ehsan - teymouex" userId="342216c5-47cc-418c-b3c5-eb62d0b7dc52" providerId="ADAL" clId="{C55BB42D-C904-4B6F-A136-4F0BE765118F}" dt="2024-10-07T15:05:38.858" v="290" actId="1076"/>
          <ac:spMkLst>
            <pc:docMk/>
            <pc:sldMk cId="612814887" sldId="608"/>
            <ac:spMk id="57" creationId="{200D3E81-36EA-9631-FC0A-87B627B9FF7E}"/>
          </ac:spMkLst>
        </pc:spChg>
        <pc:spChg chg="add mod">
          <ac:chgData name="Teymourian, Ehsan - teymouex" userId="342216c5-47cc-418c-b3c5-eb62d0b7dc52" providerId="ADAL" clId="{C55BB42D-C904-4B6F-A136-4F0BE765118F}" dt="2024-10-07T15:05:38.858" v="290" actId="1076"/>
          <ac:spMkLst>
            <pc:docMk/>
            <pc:sldMk cId="612814887" sldId="608"/>
            <ac:spMk id="58" creationId="{5E06FACD-6445-756C-4BD4-3269FFA3207F}"/>
          </ac:spMkLst>
        </pc:spChg>
        <pc:spChg chg="add mod">
          <ac:chgData name="Teymourian, Ehsan - teymouex" userId="342216c5-47cc-418c-b3c5-eb62d0b7dc52" providerId="ADAL" clId="{C55BB42D-C904-4B6F-A136-4F0BE765118F}" dt="2024-10-07T15:05:38.858" v="290" actId="1076"/>
          <ac:spMkLst>
            <pc:docMk/>
            <pc:sldMk cId="612814887" sldId="608"/>
            <ac:spMk id="59" creationId="{66DFC168-E28B-87FB-AF38-0E94B55A57C8}"/>
          </ac:spMkLst>
        </pc:spChg>
        <pc:spChg chg="add mod">
          <ac:chgData name="Teymourian, Ehsan - teymouex" userId="342216c5-47cc-418c-b3c5-eb62d0b7dc52" providerId="ADAL" clId="{C55BB42D-C904-4B6F-A136-4F0BE765118F}" dt="2024-10-07T14:54:46.936" v="137" actId="14100"/>
          <ac:spMkLst>
            <pc:docMk/>
            <pc:sldMk cId="612814887" sldId="608"/>
            <ac:spMk id="60" creationId="{29B009A8-4A52-BD0C-F5B5-C5EC043E8988}"/>
          </ac:spMkLst>
        </pc:spChg>
        <pc:spChg chg="add mod">
          <ac:chgData name="Teymourian, Ehsan - teymouex" userId="342216c5-47cc-418c-b3c5-eb62d0b7dc52" providerId="ADAL" clId="{C55BB42D-C904-4B6F-A136-4F0BE765118F}" dt="2024-10-07T14:54:33.975" v="134" actId="1076"/>
          <ac:spMkLst>
            <pc:docMk/>
            <pc:sldMk cId="612814887" sldId="608"/>
            <ac:spMk id="61" creationId="{D0514E40-7B36-3C1A-D28D-4D428B232B99}"/>
          </ac:spMkLst>
        </pc:spChg>
        <pc:spChg chg="add mod">
          <ac:chgData name="Teymourian, Ehsan - teymouex" userId="342216c5-47cc-418c-b3c5-eb62d0b7dc52" providerId="ADAL" clId="{C55BB42D-C904-4B6F-A136-4F0BE765118F}" dt="2024-10-07T14:59:12.904" v="216" actId="1076"/>
          <ac:spMkLst>
            <pc:docMk/>
            <pc:sldMk cId="612814887" sldId="608"/>
            <ac:spMk id="75" creationId="{BA809712-47A2-F8B4-A33A-39D993CC2C9F}"/>
          </ac:spMkLst>
        </pc:spChg>
        <pc:spChg chg="add mod">
          <ac:chgData name="Teymourian, Ehsan - teymouex" userId="342216c5-47cc-418c-b3c5-eb62d0b7dc52" providerId="ADAL" clId="{C55BB42D-C904-4B6F-A136-4F0BE765118F}" dt="2024-10-07T15:05:38.858" v="290" actId="1076"/>
          <ac:spMkLst>
            <pc:docMk/>
            <pc:sldMk cId="612814887" sldId="608"/>
            <ac:spMk id="76" creationId="{3C3D5FC4-8191-CDEB-38D7-2AD4B829D821}"/>
          </ac:spMkLst>
        </pc:spChg>
        <pc:spChg chg="add mod ord">
          <ac:chgData name="Teymourian, Ehsan - teymouex" userId="342216c5-47cc-418c-b3c5-eb62d0b7dc52" providerId="ADAL" clId="{C55BB42D-C904-4B6F-A136-4F0BE765118F}" dt="2024-10-07T15:00:52.811" v="236" actId="167"/>
          <ac:spMkLst>
            <pc:docMk/>
            <pc:sldMk cId="612814887" sldId="608"/>
            <ac:spMk id="77" creationId="{BFDC6281-B474-40E3-7A73-E9A557C41CB8}"/>
          </ac:spMkLst>
        </pc:spChg>
        <pc:spChg chg="add del mod">
          <ac:chgData name="Teymourian, Ehsan - teymouex" userId="342216c5-47cc-418c-b3c5-eb62d0b7dc52" providerId="ADAL" clId="{C55BB42D-C904-4B6F-A136-4F0BE765118F}" dt="2024-10-07T15:03:10.576" v="258" actId="478"/>
          <ac:spMkLst>
            <pc:docMk/>
            <pc:sldMk cId="612814887" sldId="608"/>
            <ac:spMk id="82" creationId="{AE7E3D64-F19C-77CB-00C6-DEE84B469862}"/>
          </ac:spMkLst>
        </pc:spChg>
        <pc:spChg chg="add mod">
          <ac:chgData name="Teymourian, Ehsan - teymouex" userId="342216c5-47cc-418c-b3c5-eb62d0b7dc52" providerId="ADAL" clId="{C55BB42D-C904-4B6F-A136-4F0BE765118F}" dt="2024-10-07T15:04:35.302" v="274" actId="164"/>
          <ac:spMkLst>
            <pc:docMk/>
            <pc:sldMk cId="612814887" sldId="608"/>
            <ac:spMk id="83" creationId="{A0A751A0-9588-979C-B2B0-34FB4C8F8F74}"/>
          </ac:spMkLst>
        </pc:spChg>
        <pc:spChg chg="add mod">
          <ac:chgData name="Teymourian, Ehsan - teymouex" userId="342216c5-47cc-418c-b3c5-eb62d0b7dc52" providerId="ADAL" clId="{C55BB42D-C904-4B6F-A136-4F0BE765118F}" dt="2024-10-07T15:04:35.302" v="274" actId="164"/>
          <ac:spMkLst>
            <pc:docMk/>
            <pc:sldMk cId="612814887" sldId="608"/>
            <ac:spMk id="84" creationId="{F2CFC9F3-F6BD-5C0A-0369-B1C5FC54B4F1}"/>
          </ac:spMkLst>
        </pc:spChg>
        <pc:spChg chg="add mod">
          <ac:chgData name="Teymourian, Ehsan - teymouex" userId="342216c5-47cc-418c-b3c5-eb62d0b7dc52" providerId="ADAL" clId="{C55BB42D-C904-4B6F-A136-4F0BE765118F}" dt="2024-10-07T15:05:24.732" v="289" actId="1076"/>
          <ac:spMkLst>
            <pc:docMk/>
            <pc:sldMk cId="612814887" sldId="608"/>
            <ac:spMk id="86" creationId="{65068ED5-7865-3F13-7D58-7F6C75A1AC38}"/>
          </ac:spMkLst>
        </pc:spChg>
        <pc:spChg chg="add mod">
          <ac:chgData name="Teymourian, Ehsan - teymouex" userId="342216c5-47cc-418c-b3c5-eb62d0b7dc52" providerId="ADAL" clId="{C55BB42D-C904-4B6F-A136-4F0BE765118F}" dt="2024-10-07T15:04:48.241" v="276"/>
          <ac:spMkLst>
            <pc:docMk/>
            <pc:sldMk cId="612814887" sldId="608"/>
            <ac:spMk id="87" creationId="{C8668086-3A17-4E7C-2D38-ED253044A841}"/>
          </ac:spMkLst>
        </pc:spChg>
        <pc:spChg chg="add mod">
          <ac:chgData name="Teymourian, Ehsan - teymouex" userId="342216c5-47cc-418c-b3c5-eb62d0b7dc52" providerId="ADAL" clId="{C55BB42D-C904-4B6F-A136-4F0BE765118F}" dt="2024-10-07T15:04:48.745" v="277"/>
          <ac:spMkLst>
            <pc:docMk/>
            <pc:sldMk cId="612814887" sldId="608"/>
            <ac:spMk id="88" creationId="{84F0FB61-B6A2-AEC1-2513-3C45E5EE421D}"/>
          </ac:spMkLst>
        </pc:spChg>
        <pc:spChg chg="add mod">
          <ac:chgData name="Teymourian, Ehsan - teymouex" userId="342216c5-47cc-418c-b3c5-eb62d0b7dc52" providerId="ADAL" clId="{C55BB42D-C904-4B6F-A136-4F0BE765118F}" dt="2024-10-07T15:05:38.858" v="290" actId="1076"/>
          <ac:spMkLst>
            <pc:docMk/>
            <pc:sldMk cId="612814887" sldId="608"/>
            <ac:spMk id="89" creationId="{B91445E6-E2F2-A7B4-FCFB-EE8064F79C36}"/>
          </ac:spMkLst>
        </pc:spChg>
        <pc:spChg chg="add mod">
          <ac:chgData name="Teymourian, Ehsan - teymouex" userId="342216c5-47cc-418c-b3c5-eb62d0b7dc52" providerId="ADAL" clId="{C55BB42D-C904-4B6F-A136-4F0BE765118F}" dt="2024-10-07T15:05:16.250" v="287" actId="1076"/>
          <ac:spMkLst>
            <pc:docMk/>
            <pc:sldMk cId="612814887" sldId="608"/>
            <ac:spMk id="90" creationId="{D2756721-523F-897D-F7B5-DEEFEA6DE9AA}"/>
          </ac:spMkLst>
        </pc:spChg>
        <pc:spChg chg="add mod ord">
          <ac:chgData name="Teymourian, Ehsan - teymouex" userId="342216c5-47cc-418c-b3c5-eb62d0b7dc52" providerId="ADAL" clId="{C55BB42D-C904-4B6F-A136-4F0BE765118F}" dt="2024-10-07T15:07:17.952" v="314" actId="1076"/>
          <ac:spMkLst>
            <pc:docMk/>
            <pc:sldMk cId="612814887" sldId="608"/>
            <ac:spMk id="91" creationId="{70B57863-116C-369E-76BA-70CD806B2B49}"/>
          </ac:spMkLst>
        </pc:spChg>
        <pc:grpChg chg="add mod">
          <ac:chgData name="Teymourian, Ehsan - teymouex" userId="342216c5-47cc-418c-b3c5-eb62d0b7dc52" providerId="ADAL" clId="{C55BB42D-C904-4B6F-A136-4F0BE765118F}" dt="2024-10-07T14:52:25.936" v="109" actId="1076"/>
          <ac:grpSpMkLst>
            <pc:docMk/>
            <pc:sldMk cId="612814887" sldId="608"/>
            <ac:grpSpMk id="9" creationId="{4892B495-495B-1071-2A8C-DCCD165DDC9B}"/>
          </ac:grpSpMkLst>
        </pc:grpChg>
        <pc:grpChg chg="add mod">
          <ac:chgData name="Teymourian, Ehsan - teymouex" userId="342216c5-47cc-418c-b3c5-eb62d0b7dc52" providerId="ADAL" clId="{C55BB42D-C904-4B6F-A136-4F0BE765118F}" dt="2024-10-07T15:05:38.858" v="290" actId="1076"/>
          <ac:grpSpMkLst>
            <pc:docMk/>
            <pc:sldMk cId="612814887" sldId="608"/>
            <ac:grpSpMk id="23" creationId="{30837C81-946C-1E7B-8E6D-EDD12EF09E59}"/>
          </ac:grpSpMkLst>
        </pc:grpChg>
        <pc:grpChg chg="del">
          <ac:chgData name="Teymourian, Ehsan - teymouex" userId="342216c5-47cc-418c-b3c5-eb62d0b7dc52" providerId="ADAL" clId="{C55BB42D-C904-4B6F-A136-4F0BE765118F}" dt="2024-10-07T14:47:21.077" v="27" actId="478"/>
          <ac:grpSpMkLst>
            <pc:docMk/>
            <pc:sldMk cId="612814887" sldId="608"/>
            <ac:grpSpMk id="26" creationId="{E7395228-2862-E8D0-2555-C954672A7352}"/>
          </ac:grpSpMkLst>
        </pc:grpChg>
        <pc:grpChg chg="add mod">
          <ac:chgData name="Teymourian, Ehsan - teymouex" userId="342216c5-47cc-418c-b3c5-eb62d0b7dc52" providerId="ADAL" clId="{C55BB42D-C904-4B6F-A136-4F0BE765118F}" dt="2024-10-07T14:52:41.904" v="111" actId="1076"/>
          <ac:grpSpMkLst>
            <pc:docMk/>
            <pc:sldMk cId="612814887" sldId="608"/>
            <ac:grpSpMk id="44" creationId="{31EEDF5C-37D0-0A04-6825-62344C29099F}"/>
          </ac:grpSpMkLst>
        </pc:grpChg>
        <pc:grpChg chg="add mod">
          <ac:chgData name="Teymourian, Ehsan - teymouex" userId="342216c5-47cc-418c-b3c5-eb62d0b7dc52" providerId="ADAL" clId="{C55BB42D-C904-4B6F-A136-4F0BE765118F}" dt="2024-10-07T15:04:35.302" v="274" actId="164"/>
          <ac:grpSpMkLst>
            <pc:docMk/>
            <pc:sldMk cId="612814887" sldId="608"/>
            <ac:grpSpMk id="85" creationId="{F63DA568-843F-B1ED-09C6-9B5279245C22}"/>
          </ac:grpSpMkLst>
        </pc:grpChg>
        <pc:graphicFrameChg chg="del">
          <ac:chgData name="Teymourian, Ehsan - teymouex" userId="342216c5-47cc-418c-b3c5-eb62d0b7dc52" providerId="ADAL" clId="{C55BB42D-C904-4B6F-A136-4F0BE765118F}" dt="2024-10-07T14:47:21.077" v="27" actId="478"/>
          <ac:graphicFrameMkLst>
            <pc:docMk/>
            <pc:sldMk cId="612814887" sldId="608"/>
            <ac:graphicFrameMk id="14" creationId="{0C4D5C55-C96E-44A2-887C-9AE70062E2CC}"/>
          </ac:graphicFrameMkLst>
        </pc:graphicFrameChg>
        <pc:picChg chg="del">
          <ac:chgData name="Teymourian, Ehsan - teymouex" userId="342216c5-47cc-418c-b3c5-eb62d0b7dc52" providerId="ADAL" clId="{C55BB42D-C904-4B6F-A136-4F0BE765118F}" dt="2024-10-07T14:47:14.392" v="24" actId="478"/>
          <ac:picMkLst>
            <pc:docMk/>
            <pc:sldMk cId="612814887" sldId="608"/>
            <ac:picMk id="11" creationId="{19D5567C-4386-858A-DC9A-9715E190F31F}"/>
          </ac:picMkLst>
        </pc:picChg>
        <pc:picChg chg="del">
          <ac:chgData name="Teymourian, Ehsan - teymouex" userId="342216c5-47cc-418c-b3c5-eb62d0b7dc52" providerId="ADAL" clId="{C55BB42D-C904-4B6F-A136-4F0BE765118F}" dt="2024-10-07T14:47:15.701" v="25" actId="478"/>
          <ac:picMkLst>
            <pc:docMk/>
            <pc:sldMk cId="612814887" sldId="608"/>
            <ac:picMk id="13" creationId="{FEFE52A0-714A-353E-143D-3B8EE79C3838}"/>
          </ac:picMkLst>
        </pc:picChg>
        <pc:picChg chg="del">
          <ac:chgData name="Teymourian, Ehsan - teymouex" userId="342216c5-47cc-418c-b3c5-eb62d0b7dc52" providerId="ADAL" clId="{C55BB42D-C904-4B6F-A136-4F0BE765118F}" dt="2024-10-07T14:47:16.582" v="26" actId="478"/>
          <ac:picMkLst>
            <pc:docMk/>
            <pc:sldMk cId="612814887" sldId="608"/>
            <ac:picMk id="30" creationId="{E343A5F7-BE44-DF60-F11C-F36911DF1B78}"/>
          </ac:picMkLst>
        </pc:picChg>
        <pc:picChg chg="del">
          <ac:chgData name="Teymourian, Ehsan - teymouex" userId="342216c5-47cc-418c-b3c5-eb62d0b7dc52" providerId="ADAL" clId="{C55BB42D-C904-4B6F-A136-4F0BE765118F}" dt="2024-10-07T14:47:21.077" v="27" actId="478"/>
          <ac:picMkLst>
            <pc:docMk/>
            <pc:sldMk cId="612814887" sldId="608"/>
            <ac:picMk id="31" creationId="{1B1D92EF-173F-F5BB-68FC-BB3A8085567B}"/>
          </ac:picMkLst>
        </pc:picChg>
        <pc:cxnChg chg="add mod">
          <ac:chgData name="Teymourian, Ehsan - teymouex" userId="342216c5-47cc-418c-b3c5-eb62d0b7dc52" providerId="ADAL" clId="{C55BB42D-C904-4B6F-A136-4F0BE765118F}" dt="2024-10-07T14:49:03.259" v="80" actId="164"/>
          <ac:cxnSpMkLst>
            <pc:docMk/>
            <pc:sldMk cId="612814887" sldId="608"/>
            <ac:cxnSpMk id="4" creationId="{94A82CDA-FE79-0CDF-91DA-4B727D7D61E0}"/>
          </ac:cxnSpMkLst>
        </pc:cxnChg>
        <pc:cxnChg chg="add mod">
          <ac:chgData name="Teymourian, Ehsan - teymouex" userId="342216c5-47cc-418c-b3c5-eb62d0b7dc52" providerId="ADAL" clId="{C55BB42D-C904-4B6F-A136-4F0BE765118F}" dt="2024-10-07T14:49:03.259" v="80" actId="164"/>
          <ac:cxnSpMkLst>
            <pc:docMk/>
            <pc:sldMk cId="612814887" sldId="608"/>
            <ac:cxnSpMk id="6" creationId="{B475F344-1513-D864-4AAC-16EA7F95B47D}"/>
          </ac:cxnSpMkLst>
        </pc:cxnChg>
        <pc:cxnChg chg="add mod ord">
          <ac:chgData name="Teymourian, Ehsan - teymouex" userId="342216c5-47cc-418c-b3c5-eb62d0b7dc52" providerId="ADAL" clId="{C55BB42D-C904-4B6F-A136-4F0BE765118F}" dt="2024-10-07T15:01:40.917" v="248" actId="13822"/>
          <ac:cxnSpMkLst>
            <pc:docMk/>
            <pc:sldMk cId="612814887" sldId="608"/>
            <ac:cxnSpMk id="12" creationId="{A9A07815-E462-7DCF-8694-2198DFA15886}"/>
          </ac:cxnSpMkLst>
        </pc:cxnChg>
        <pc:cxnChg chg="add mod">
          <ac:chgData name="Teymourian, Ehsan - teymouex" userId="342216c5-47cc-418c-b3c5-eb62d0b7dc52" providerId="ADAL" clId="{C55BB42D-C904-4B6F-A136-4F0BE765118F}" dt="2024-10-07T15:01:57.749" v="251" actId="14100"/>
          <ac:cxnSpMkLst>
            <pc:docMk/>
            <pc:sldMk cId="612814887" sldId="608"/>
            <ac:cxnSpMk id="16" creationId="{1F0C785B-55FC-6F7C-2E2D-4292C6ECE21E}"/>
          </ac:cxnSpMkLst>
        </pc:cxnChg>
        <pc:cxnChg chg="add mod">
          <ac:chgData name="Teymourian, Ehsan - teymouex" userId="342216c5-47cc-418c-b3c5-eb62d0b7dc52" providerId="ADAL" clId="{C55BB42D-C904-4B6F-A136-4F0BE765118F}" dt="2024-10-07T15:01:06.383" v="243" actId="1038"/>
          <ac:cxnSpMkLst>
            <pc:docMk/>
            <pc:sldMk cId="612814887" sldId="608"/>
            <ac:cxnSpMk id="18" creationId="{4BDD3134-909C-C47D-AB75-FA5C80EEEFC4}"/>
          </ac:cxnSpMkLst>
        </pc:cxnChg>
        <pc:cxnChg chg="add mod">
          <ac:chgData name="Teymourian, Ehsan - teymouex" userId="342216c5-47cc-418c-b3c5-eb62d0b7dc52" providerId="ADAL" clId="{C55BB42D-C904-4B6F-A136-4F0BE765118F}" dt="2024-10-07T14:57:12.236" v="188" actId="1038"/>
          <ac:cxnSpMkLst>
            <pc:docMk/>
            <pc:sldMk cId="612814887" sldId="608"/>
            <ac:cxnSpMk id="20" creationId="{E2EB3CBC-1EAE-D7AD-1E11-61C68198DD09}"/>
          </ac:cxnSpMkLst>
        </pc:cxnChg>
        <pc:cxnChg chg="mod">
          <ac:chgData name="Teymourian, Ehsan - teymouex" userId="342216c5-47cc-418c-b3c5-eb62d0b7dc52" providerId="ADAL" clId="{C55BB42D-C904-4B6F-A136-4F0BE765118F}" dt="2024-10-07T14:50:25.847" v="88"/>
          <ac:cxnSpMkLst>
            <pc:docMk/>
            <pc:sldMk cId="612814887" sldId="608"/>
            <ac:cxnSpMk id="24" creationId="{A7493A85-1D0B-881D-3722-39D8FD4BE971}"/>
          </ac:cxnSpMkLst>
        </pc:cxnChg>
        <pc:cxnChg chg="mod">
          <ac:chgData name="Teymourian, Ehsan - teymouex" userId="342216c5-47cc-418c-b3c5-eb62d0b7dc52" providerId="ADAL" clId="{C55BB42D-C904-4B6F-A136-4F0BE765118F}" dt="2024-10-07T14:50:25.847" v="88"/>
          <ac:cxnSpMkLst>
            <pc:docMk/>
            <pc:sldMk cId="612814887" sldId="608"/>
            <ac:cxnSpMk id="32" creationId="{AA1CE36B-3D18-2D43-BD13-9439977DD32B}"/>
          </ac:cxnSpMkLst>
        </pc:cxnChg>
        <pc:cxnChg chg="add mod">
          <ac:chgData name="Teymourian, Ehsan - teymouex" userId="342216c5-47cc-418c-b3c5-eb62d0b7dc52" providerId="ADAL" clId="{C55BB42D-C904-4B6F-A136-4F0BE765118F}" dt="2024-10-07T15:05:38.858" v="290" actId="1076"/>
          <ac:cxnSpMkLst>
            <pc:docMk/>
            <pc:sldMk cId="612814887" sldId="608"/>
            <ac:cxnSpMk id="33" creationId="{12131D10-73C7-681F-C838-365A025A0F8A}"/>
          </ac:cxnSpMkLst>
        </pc:cxnChg>
        <pc:cxnChg chg="add mod">
          <ac:chgData name="Teymourian, Ehsan - teymouex" userId="342216c5-47cc-418c-b3c5-eb62d0b7dc52" providerId="ADAL" clId="{C55BB42D-C904-4B6F-A136-4F0BE765118F}" dt="2024-10-07T15:05:38.858" v="290" actId="1076"/>
          <ac:cxnSpMkLst>
            <pc:docMk/>
            <pc:sldMk cId="612814887" sldId="608"/>
            <ac:cxnSpMk id="34" creationId="{55CAD373-62C6-A083-22AF-710BA0E5B1C4}"/>
          </ac:cxnSpMkLst>
        </pc:cxnChg>
        <pc:cxnChg chg="add mod">
          <ac:chgData name="Teymourian, Ehsan - teymouex" userId="342216c5-47cc-418c-b3c5-eb62d0b7dc52" providerId="ADAL" clId="{C55BB42D-C904-4B6F-A136-4F0BE765118F}" dt="2024-10-07T15:05:38.858" v="290" actId="1076"/>
          <ac:cxnSpMkLst>
            <pc:docMk/>
            <pc:sldMk cId="612814887" sldId="608"/>
            <ac:cxnSpMk id="35" creationId="{92093B78-2916-4664-5A36-9DB684F07005}"/>
          </ac:cxnSpMkLst>
        </pc:cxnChg>
        <pc:cxnChg chg="add del mod">
          <ac:chgData name="Teymourian, Ehsan - teymouex" userId="342216c5-47cc-418c-b3c5-eb62d0b7dc52" providerId="ADAL" clId="{C55BB42D-C904-4B6F-A136-4F0BE765118F}" dt="2024-10-07T14:51:24.039" v="100" actId="478"/>
          <ac:cxnSpMkLst>
            <pc:docMk/>
            <pc:sldMk cId="612814887" sldId="608"/>
            <ac:cxnSpMk id="36" creationId="{BD94FB58-1581-5483-96F5-325B9D12C4A2}"/>
          </ac:cxnSpMkLst>
        </pc:cxnChg>
        <pc:cxnChg chg="mod">
          <ac:chgData name="Teymourian, Ehsan - teymouex" userId="342216c5-47cc-418c-b3c5-eb62d0b7dc52" providerId="ADAL" clId="{C55BB42D-C904-4B6F-A136-4F0BE765118F}" dt="2024-10-07T14:52:34.175" v="110"/>
          <ac:cxnSpMkLst>
            <pc:docMk/>
            <pc:sldMk cId="612814887" sldId="608"/>
            <ac:cxnSpMk id="45" creationId="{7B3FB1BC-CC66-F063-8487-099F1213B2D7}"/>
          </ac:cxnSpMkLst>
        </pc:cxnChg>
        <pc:cxnChg chg="mod">
          <ac:chgData name="Teymourian, Ehsan - teymouex" userId="342216c5-47cc-418c-b3c5-eb62d0b7dc52" providerId="ADAL" clId="{C55BB42D-C904-4B6F-A136-4F0BE765118F}" dt="2024-10-07T14:52:34.175" v="110"/>
          <ac:cxnSpMkLst>
            <pc:docMk/>
            <pc:sldMk cId="612814887" sldId="608"/>
            <ac:cxnSpMk id="46" creationId="{DD468218-4D92-1898-7CA8-8310C5D47ACA}"/>
          </ac:cxnSpMkLst>
        </pc:cxnChg>
        <pc:cxnChg chg="add del mod">
          <ac:chgData name="Teymourian, Ehsan - teymouex" userId="342216c5-47cc-418c-b3c5-eb62d0b7dc52" providerId="ADAL" clId="{C55BB42D-C904-4B6F-A136-4F0BE765118F}" dt="2024-10-07T14:52:49.729" v="112" actId="478"/>
          <ac:cxnSpMkLst>
            <pc:docMk/>
            <pc:sldMk cId="612814887" sldId="608"/>
            <ac:cxnSpMk id="47" creationId="{63486B89-B490-7D35-93D8-721021722AC9}"/>
          </ac:cxnSpMkLst>
        </pc:cxnChg>
        <pc:cxnChg chg="add del mod">
          <ac:chgData name="Teymourian, Ehsan - teymouex" userId="342216c5-47cc-418c-b3c5-eb62d0b7dc52" providerId="ADAL" clId="{C55BB42D-C904-4B6F-A136-4F0BE765118F}" dt="2024-10-07T14:52:54.408" v="113" actId="478"/>
          <ac:cxnSpMkLst>
            <pc:docMk/>
            <pc:sldMk cId="612814887" sldId="608"/>
            <ac:cxnSpMk id="48" creationId="{3C12FB1C-28EB-76C0-312F-6B5599C3809A}"/>
          </ac:cxnSpMkLst>
        </pc:cxnChg>
        <pc:cxnChg chg="add mod">
          <ac:chgData name="Teymourian, Ehsan - teymouex" userId="342216c5-47cc-418c-b3c5-eb62d0b7dc52" providerId="ADAL" clId="{C55BB42D-C904-4B6F-A136-4F0BE765118F}" dt="2024-10-07T14:52:57.665" v="114" actId="14100"/>
          <ac:cxnSpMkLst>
            <pc:docMk/>
            <pc:sldMk cId="612814887" sldId="608"/>
            <ac:cxnSpMk id="49" creationId="{9D955074-1EC7-A5ED-9F15-8F1F95DAB70A}"/>
          </ac:cxnSpMkLst>
        </pc:cxnChg>
        <pc:cxnChg chg="add mod">
          <ac:chgData name="Teymourian, Ehsan - teymouex" userId="342216c5-47cc-418c-b3c5-eb62d0b7dc52" providerId="ADAL" clId="{C55BB42D-C904-4B6F-A136-4F0BE765118F}" dt="2024-10-07T14:53:34.753" v="118" actId="14100"/>
          <ac:cxnSpMkLst>
            <pc:docMk/>
            <pc:sldMk cId="612814887" sldId="608"/>
            <ac:cxnSpMk id="50" creationId="{3C1AD5E6-859D-2F35-94BB-7C6CBBF04209}"/>
          </ac:cxnSpMkLst>
        </pc:cxnChg>
        <pc:cxnChg chg="add mod">
          <ac:chgData name="Teymourian, Ehsan - teymouex" userId="342216c5-47cc-418c-b3c5-eb62d0b7dc52" providerId="ADAL" clId="{C55BB42D-C904-4B6F-A136-4F0BE765118F}" dt="2024-10-07T15:05:38.858" v="290" actId="1076"/>
          <ac:cxnSpMkLst>
            <pc:docMk/>
            <pc:sldMk cId="612814887" sldId="608"/>
            <ac:cxnSpMk id="70" creationId="{0FAC7AE8-7708-B013-57E0-C4E25ADC3337}"/>
          </ac:cxnSpMkLst>
        </pc:cxnChg>
        <pc:cxnChg chg="add mod">
          <ac:chgData name="Teymourian, Ehsan - teymouex" userId="342216c5-47cc-418c-b3c5-eb62d0b7dc52" providerId="ADAL" clId="{C55BB42D-C904-4B6F-A136-4F0BE765118F}" dt="2024-10-07T14:58:19.537" v="200" actId="14100"/>
          <ac:cxnSpMkLst>
            <pc:docMk/>
            <pc:sldMk cId="612814887" sldId="608"/>
            <ac:cxnSpMk id="73" creationId="{DCC40BBA-0724-0462-59B6-2C9F5DF3B001}"/>
          </ac:cxnSpMkLst>
        </pc:cxnChg>
      </pc:sldChg>
    </pc:docChg>
  </pc:docChgLst>
  <pc:docChgLst>
    <pc:chgData name="Teymourian, Ehsan - teymouex" userId="342216c5-47cc-418c-b3c5-eb62d0b7dc52" providerId="ADAL" clId="{B0980478-E7E3-4294-B585-8A5DFFE8428B}"/>
    <pc:docChg chg="custSel modSld">
      <pc:chgData name="Teymourian, Ehsan - teymouex" userId="342216c5-47cc-418c-b3c5-eb62d0b7dc52" providerId="ADAL" clId="{B0980478-E7E3-4294-B585-8A5DFFE8428B}" dt="2022-10-20T17:05:58.567" v="66" actId="20577"/>
      <pc:docMkLst>
        <pc:docMk/>
      </pc:docMkLst>
      <pc:sldChg chg="modSp">
        <pc:chgData name="Teymourian, Ehsan - teymouex" userId="342216c5-47cc-418c-b3c5-eb62d0b7dc52" providerId="ADAL" clId="{B0980478-E7E3-4294-B585-8A5DFFE8428B}" dt="2022-10-20T17:05:58.567" v="66" actId="20577"/>
        <pc:sldMkLst>
          <pc:docMk/>
          <pc:sldMk cId="1282059483" sldId="485"/>
        </pc:sldMkLst>
        <pc:spChg chg="mod">
          <ac:chgData name="Teymourian, Ehsan - teymouex" userId="342216c5-47cc-418c-b3c5-eb62d0b7dc52" providerId="ADAL" clId="{B0980478-E7E3-4294-B585-8A5DFFE8428B}" dt="2022-10-20T17:05:58.567" v="66" actId="20577"/>
          <ac:spMkLst>
            <pc:docMk/>
            <pc:sldMk cId="1282059483" sldId="485"/>
            <ac:spMk id="3" creationId="{00000000-0000-0000-0000-000000000000}"/>
          </ac:spMkLst>
        </pc:spChg>
      </pc:sldChg>
    </pc:docChg>
  </pc:docChgLst>
  <pc:docChgLst>
    <pc:chgData name="Teymourian, Ehsan - teymouex" userId="342216c5-47cc-418c-b3c5-eb62d0b7dc52" providerId="ADAL" clId="{6F820E91-AD8F-4BE4-A820-4B863262B6F3}"/>
    <pc:docChg chg="modSld">
      <pc:chgData name="Teymourian, Ehsan - teymouex" userId="342216c5-47cc-418c-b3c5-eb62d0b7dc52" providerId="ADAL" clId="{6F820E91-AD8F-4BE4-A820-4B863262B6F3}" dt="2025-10-07T14:47:59.203" v="35" actId="113"/>
      <pc:docMkLst>
        <pc:docMk/>
      </pc:docMkLst>
      <pc:sldChg chg="modSp mod">
        <pc:chgData name="Teymourian, Ehsan - teymouex" userId="342216c5-47cc-418c-b3c5-eb62d0b7dc52" providerId="ADAL" clId="{6F820E91-AD8F-4BE4-A820-4B863262B6F3}" dt="2025-10-07T14:47:59.203" v="35" actId="113"/>
        <pc:sldMkLst>
          <pc:docMk/>
          <pc:sldMk cId="318337954" sldId="446"/>
        </pc:sldMkLst>
        <pc:spChg chg="mod">
          <ac:chgData name="Teymourian, Ehsan - teymouex" userId="342216c5-47cc-418c-b3c5-eb62d0b7dc52" providerId="ADAL" clId="{6F820E91-AD8F-4BE4-A820-4B863262B6F3}" dt="2025-10-07T14:47:59.203" v="35" actId="113"/>
          <ac:spMkLst>
            <pc:docMk/>
            <pc:sldMk cId="318337954" sldId="446"/>
            <ac:spMk id="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ehsan\Desktop\Downloads_Descktop\OneDrive_2024-10-01\--Chapter%206\Normal%20Distribu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strRef>
              <c:f>'Data for Graphic Demo'!$C$1</c:f>
              <c:strCache>
                <c:ptCount val="1"/>
                <c:pt idx="0">
                  <c:v>X2</c:v>
                </c:pt>
              </c:strCache>
            </c:strRef>
          </c:tx>
          <c:spPr>
            <a:ln w="28575" cap="rnd">
              <a:solidFill>
                <a:schemeClr val="accent5"/>
              </a:solidFill>
              <a:round/>
            </a:ln>
            <a:effectLst/>
          </c:spPr>
          <c:marker>
            <c:symbol val="none"/>
          </c:marker>
          <c:cat>
            <c:numRef>
              <c:f>'Data for Graphic Demo'!$A$2:$A$202</c:f>
              <c:numCache>
                <c:formatCode>General</c:formatCode>
                <c:ptCount val="201"/>
                <c:pt idx="0">
                  <c:v>-10</c:v>
                </c:pt>
                <c:pt idx="1">
                  <c:v>-9.9</c:v>
                </c:pt>
                <c:pt idx="2">
                  <c:v>-9.8000000000000007</c:v>
                </c:pt>
                <c:pt idx="3">
                  <c:v>-9.6999999999999993</c:v>
                </c:pt>
                <c:pt idx="4">
                  <c:v>-9.6</c:v>
                </c:pt>
                <c:pt idx="5">
                  <c:v>-9.5</c:v>
                </c:pt>
                <c:pt idx="6">
                  <c:v>-9.4</c:v>
                </c:pt>
                <c:pt idx="7">
                  <c:v>-9.3000000000000007</c:v>
                </c:pt>
                <c:pt idx="8">
                  <c:v>-9.1999999999999993</c:v>
                </c:pt>
                <c:pt idx="9">
                  <c:v>-9.1</c:v>
                </c:pt>
                <c:pt idx="10">
                  <c:v>-9</c:v>
                </c:pt>
                <c:pt idx="11">
                  <c:v>-8.9</c:v>
                </c:pt>
                <c:pt idx="12">
                  <c:v>-8.8000000000000007</c:v>
                </c:pt>
                <c:pt idx="13">
                  <c:v>-8.6999999999999993</c:v>
                </c:pt>
                <c:pt idx="14">
                  <c:v>-8.6</c:v>
                </c:pt>
                <c:pt idx="15">
                  <c:v>-8.5000000000000107</c:v>
                </c:pt>
                <c:pt idx="16">
                  <c:v>-8.4000000000000092</c:v>
                </c:pt>
                <c:pt idx="17">
                  <c:v>-8.3000000000000096</c:v>
                </c:pt>
                <c:pt idx="18">
                  <c:v>-8.2000000000000099</c:v>
                </c:pt>
                <c:pt idx="19">
                  <c:v>-8.1000000000000103</c:v>
                </c:pt>
                <c:pt idx="20">
                  <c:v>-8.0000000000000107</c:v>
                </c:pt>
                <c:pt idx="21">
                  <c:v>-7.9000000000000101</c:v>
                </c:pt>
                <c:pt idx="22">
                  <c:v>-7.8000000000000096</c:v>
                </c:pt>
                <c:pt idx="23">
                  <c:v>-7.7000000000000099</c:v>
                </c:pt>
                <c:pt idx="24">
                  <c:v>-7.6000000000000103</c:v>
                </c:pt>
                <c:pt idx="25">
                  <c:v>-7.5000000000000098</c:v>
                </c:pt>
                <c:pt idx="26">
                  <c:v>-7.4000000000000101</c:v>
                </c:pt>
                <c:pt idx="27">
                  <c:v>-7.3000000000000096</c:v>
                </c:pt>
                <c:pt idx="28">
                  <c:v>-7.2000000000000099</c:v>
                </c:pt>
                <c:pt idx="29">
                  <c:v>-7.1000000000000103</c:v>
                </c:pt>
                <c:pt idx="30">
                  <c:v>-7.0000000000000098</c:v>
                </c:pt>
                <c:pt idx="31">
                  <c:v>-6.9000000000000101</c:v>
                </c:pt>
                <c:pt idx="32">
                  <c:v>-6.8000000000000096</c:v>
                </c:pt>
                <c:pt idx="33">
                  <c:v>-6.7000000000000099</c:v>
                </c:pt>
                <c:pt idx="34">
                  <c:v>-6.6000000000000103</c:v>
                </c:pt>
                <c:pt idx="35">
                  <c:v>-6.5000000000000098</c:v>
                </c:pt>
                <c:pt idx="36">
                  <c:v>-6.4000000000000101</c:v>
                </c:pt>
                <c:pt idx="37">
                  <c:v>-6.3000000000000096</c:v>
                </c:pt>
                <c:pt idx="38">
                  <c:v>-6.2000000000000099</c:v>
                </c:pt>
                <c:pt idx="39">
                  <c:v>-6.1000000000000103</c:v>
                </c:pt>
                <c:pt idx="40">
                  <c:v>-6.0000000000000098</c:v>
                </c:pt>
                <c:pt idx="41">
                  <c:v>-5.9000000000000101</c:v>
                </c:pt>
                <c:pt idx="42">
                  <c:v>-5.8000000000000096</c:v>
                </c:pt>
                <c:pt idx="43">
                  <c:v>-5.7000000000000197</c:v>
                </c:pt>
                <c:pt idx="44">
                  <c:v>-5.6000000000000201</c:v>
                </c:pt>
                <c:pt idx="45">
                  <c:v>-5.5000000000000204</c:v>
                </c:pt>
                <c:pt idx="46">
                  <c:v>-5.4000000000000199</c:v>
                </c:pt>
                <c:pt idx="47">
                  <c:v>-5.3000000000000203</c:v>
                </c:pt>
                <c:pt idx="48">
                  <c:v>-5.2000000000000197</c:v>
                </c:pt>
                <c:pt idx="49">
                  <c:v>-5.1000000000000201</c:v>
                </c:pt>
                <c:pt idx="50">
                  <c:v>-5.0000000000000204</c:v>
                </c:pt>
                <c:pt idx="51">
                  <c:v>-4.9000000000000199</c:v>
                </c:pt>
                <c:pt idx="52">
                  <c:v>-4.8000000000000203</c:v>
                </c:pt>
                <c:pt idx="53">
                  <c:v>-4.7000000000000197</c:v>
                </c:pt>
                <c:pt idx="54">
                  <c:v>-4.6000000000000201</c:v>
                </c:pt>
                <c:pt idx="55">
                  <c:v>-4.5000000000000204</c:v>
                </c:pt>
                <c:pt idx="56">
                  <c:v>-4.4000000000000199</c:v>
                </c:pt>
                <c:pt idx="57">
                  <c:v>-4.3000000000000203</c:v>
                </c:pt>
                <c:pt idx="58">
                  <c:v>-4.2000000000000197</c:v>
                </c:pt>
                <c:pt idx="59">
                  <c:v>-4.1000000000000201</c:v>
                </c:pt>
                <c:pt idx="60">
                  <c:v>-4.0000000000000204</c:v>
                </c:pt>
                <c:pt idx="61">
                  <c:v>-3.9000000000000199</c:v>
                </c:pt>
                <c:pt idx="62">
                  <c:v>-3.8000000000000198</c:v>
                </c:pt>
                <c:pt idx="63">
                  <c:v>-3.7000000000000202</c:v>
                </c:pt>
                <c:pt idx="64">
                  <c:v>-3.6000000000000201</c:v>
                </c:pt>
                <c:pt idx="65">
                  <c:v>-3.50000000000002</c:v>
                </c:pt>
                <c:pt idx="66">
                  <c:v>-3.4000000000000199</c:v>
                </c:pt>
                <c:pt idx="67">
                  <c:v>-3.3000000000000198</c:v>
                </c:pt>
                <c:pt idx="68">
                  <c:v>-3.2000000000000202</c:v>
                </c:pt>
                <c:pt idx="69">
                  <c:v>-3.1000000000000201</c:v>
                </c:pt>
                <c:pt idx="70">
                  <c:v>-3.00000000000002</c:v>
                </c:pt>
                <c:pt idx="71">
                  <c:v>-2.9000000000000301</c:v>
                </c:pt>
                <c:pt idx="72">
                  <c:v>-2.80000000000003</c:v>
                </c:pt>
                <c:pt idx="73">
                  <c:v>-2.7000000000000299</c:v>
                </c:pt>
                <c:pt idx="74">
                  <c:v>-2.6000000000000298</c:v>
                </c:pt>
                <c:pt idx="75">
                  <c:v>-2.5000000000000302</c:v>
                </c:pt>
                <c:pt idx="76">
                  <c:v>-2.4000000000000301</c:v>
                </c:pt>
                <c:pt idx="77">
                  <c:v>-2.30000000000003</c:v>
                </c:pt>
                <c:pt idx="78">
                  <c:v>-2.2000000000000299</c:v>
                </c:pt>
                <c:pt idx="79">
                  <c:v>-2.1000000000000298</c:v>
                </c:pt>
                <c:pt idx="80">
                  <c:v>-2.0000000000000302</c:v>
                </c:pt>
                <c:pt idx="81">
                  <c:v>-1.9000000000000301</c:v>
                </c:pt>
                <c:pt idx="82">
                  <c:v>-1.80000000000003</c:v>
                </c:pt>
                <c:pt idx="83">
                  <c:v>-1.7000000000000299</c:v>
                </c:pt>
                <c:pt idx="84">
                  <c:v>-1.6000000000000301</c:v>
                </c:pt>
                <c:pt idx="85">
                  <c:v>-1.50000000000003</c:v>
                </c:pt>
                <c:pt idx="86">
                  <c:v>-1.4000000000000301</c:v>
                </c:pt>
                <c:pt idx="87">
                  <c:v>-1.30000000000003</c:v>
                </c:pt>
                <c:pt idx="88">
                  <c:v>-1.2000000000000299</c:v>
                </c:pt>
                <c:pt idx="89">
                  <c:v>-1.1000000000000301</c:v>
                </c:pt>
                <c:pt idx="90">
                  <c:v>-1.00000000000003</c:v>
                </c:pt>
                <c:pt idx="91">
                  <c:v>-0.900000000000031</c:v>
                </c:pt>
                <c:pt idx="92">
                  <c:v>-0.80000000000002902</c:v>
                </c:pt>
                <c:pt idx="93">
                  <c:v>-0.70000000000002904</c:v>
                </c:pt>
                <c:pt idx="94">
                  <c:v>-0.60000000000002995</c:v>
                </c:pt>
                <c:pt idx="95">
                  <c:v>-0.50000000000002998</c:v>
                </c:pt>
                <c:pt idx="96">
                  <c:v>-0.400000000000031</c:v>
                </c:pt>
                <c:pt idx="97">
                  <c:v>-0.30000000000002902</c:v>
                </c:pt>
                <c:pt idx="98">
                  <c:v>-0.20000000000002899</c:v>
                </c:pt>
                <c:pt idx="99">
                  <c:v>-0.100000000000041</c:v>
                </c:pt>
                <c:pt idx="100">
                  <c:v>0</c:v>
                </c:pt>
                <c:pt idx="101">
                  <c:v>9.9999999999999603E-2</c:v>
                </c:pt>
                <c:pt idx="102">
                  <c:v>0.19999999999999901</c:v>
                </c:pt>
                <c:pt idx="103">
                  <c:v>0.30000000000000099</c:v>
                </c:pt>
                <c:pt idx="104">
                  <c:v>0.4</c:v>
                </c:pt>
                <c:pt idx="105">
                  <c:v>0.5</c:v>
                </c:pt>
                <c:pt idx="106">
                  <c:v>0.6</c:v>
                </c:pt>
                <c:pt idx="107">
                  <c:v>0.69999999999999896</c:v>
                </c:pt>
                <c:pt idx="108">
                  <c:v>0.80000000000000104</c:v>
                </c:pt>
                <c:pt idx="109">
                  <c:v>0.9</c:v>
                </c:pt>
                <c:pt idx="110">
                  <c:v>1</c:v>
                </c:pt>
                <c:pt idx="111">
                  <c:v>1.1000000000000001</c:v>
                </c:pt>
                <c:pt idx="112">
                  <c:v>1.2</c:v>
                </c:pt>
                <c:pt idx="113">
                  <c:v>1.3</c:v>
                </c:pt>
                <c:pt idx="114">
                  <c:v>1.4</c:v>
                </c:pt>
                <c:pt idx="115">
                  <c:v>1.5</c:v>
                </c:pt>
                <c:pt idx="116">
                  <c:v>1.6</c:v>
                </c:pt>
                <c:pt idx="117">
                  <c:v>1.7</c:v>
                </c:pt>
                <c:pt idx="118">
                  <c:v>1.8</c:v>
                </c:pt>
                <c:pt idx="119">
                  <c:v>1.9</c:v>
                </c:pt>
                <c:pt idx="120">
                  <c:v>2</c:v>
                </c:pt>
                <c:pt idx="121">
                  <c:v>2.1</c:v>
                </c:pt>
                <c:pt idx="122">
                  <c:v>2.2000000000000002</c:v>
                </c:pt>
                <c:pt idx="123">
                  <c:v>2.2999999999999998</c:v>
                </c:pt>
                <c:pt idx="124">
                  <c:v>2.4</c:v>
                </c:pt>
                <c:pt idx="125">
                  <c:v>2.5</c:v>
                </c:pt>
                <c:pt idx="126">
                  <c:v>2.6</c:v>
                </c:pt>
                <c:pt idx="127">
                  <c:v>2.7</c:v>
                </c:pt>
                <c:pt idx="128">
                  <c:v>2.8</c:v>
                </c:pt>
                <c:pt idx="129">
                  <c:v>2.9</c:v>
                </c:pt>
                <c:pt idx="130">
                  <c:v>3</c:v>
                </c:pt>
                <c:pt idx="131">
                  <c:v>3.1</c:v>
                </c:pt>
                <c:pt idx="132">
                  <c:v>3.2</c:v>
                </c:pt>
                <c:pt idx="133">
                  <c:v>3.3</c:v>
                </c:pt>
                <c:pt idx="134">
                  <c:v>3.4</c:v>
                </c:pt>
                <c:pt idx="135">
                  <c:v>3.5</c:v>
                </c:pt>
                <c:pt idx="136">
                  <c:v>3.6</c:v>
                </c:pt>
                <c:pt idx="137">
                  <c:v>3.7</c:v>
                </c:pt>
                <c:pt idx="138">
                  <c:v>3.8</c:v>
                </c:pt>
                <c:pt idx="139">
                  <c:v>3.9</c:v>
                </c:pt>
                <c:pt idx="140">
                  <c:v>4</c:v>
                </c:pt>
                <c:pt idx="141">
                  <c:v>4.0999999999999002</c:v>
                </c:pt>
                <c:pt idx="142">
                  <c:v>4.1999999999998998</c:v>
                </c:pt>
                <c:pt idx="143">
                  <c:v>4.2999999999999003</c:v>
                </c:pt>
                <c:pt idx="144">
                  <c:v>4.3999999999999</c:v>
                </c:pt>
                <c:pt idx="145">
                  <c:v>4.4999999999998996</c:v>
                </c:pt>
                <c:pt idx="146">
                  <c:v>4.5999999999999002</c:v>
                </c:pt>
                <c:pt idx="147">
                  <c:v>4.6999999999998998</c:v>
                </c:pt>
                <c:pt idx="148">
                  <c:v>4.7999999999999003</c:v>
                </c:pt>
                <c:pt idx="149">
                  <c:v>4.8999999999999</c:v>
                </c:pt>
                <c:pt idx="150">
                  <c:v>4.9999999999998996</c:v>
                </c:pt>
                <c:pt idx="151">
                  <c:v>5.0999999999999002</c:v>
                </c:pt>
                <c:pt idx="152">
                  <c:v>5.1999999999998998</c:v>
                </c:pt>
                <c:pt idx="153">
                  <c:v>5.2999999999999003</c:v>
                </c:pt>
                <c:pt idx="154">
                  <c:v>5.3999999999999</c:v>
                </c:pt>
                <c:pt idx="155">
                  <c:v>5.4999999999998996</c:v>
                </c:pt>
                <c:pt idx="156">
                  <c:v>5.5999999999999002</c:v>
                </c:pt>
                <c:pt idx="157">
                  <c:v>5.6999999999998998</c:v>
                </c:pt>
                <c:pt idx="158">
                  <c:v>5.7999999999999003</c:v>
                </c:pt>
                <c:pt idx="159">
                  <c:v>5.8999999999999</c:v>
                </c:pt>
                <c:pt idx="160">
                  <c:v>5.9999999999998996</c:v>
                </c:pt>
                <c:pt idx="161">
                  <c:v>6.0999999999999002</c:v>
                </c:pt>
                <c:pt idx="162">
                  <c:v>6.1999999999998998</c:v>
                </c:pt>
                <c:pt idx="163">
                  <c:v>6.2999999999999003</c:v>
                </c:pt>
                <c:pt idx="164">
                  <c:v>6.3999999999999</c:v>
                </c:pt>
                <c:pt idx="165">
                  <c:v>6.4999999999998996</c:v>
                </c:pt>
                <c:pt idx="166">
                  <c:v>6.5999999999999002</c:v>
                </c:pt>
                <c:pt idx="167">
                  <c:v>6.6999999999998998</c:v>
                </c:pt>
                <c:pt idx="168">
                  <c:v>6.7999999999999003</c:v>
                </c:pt>
                <c:pt idx="169">
                  <c:v>6.8999999999999</c:v>
                </c:pt>
                <c:pt idx="170">
                  <c:v>6.9999999999998996</c:v>
                </c:pt>
                <c:pt idx="171">
                  <c:v>7.0999999999999002</c:v>
                </c:pt>
                <c:pt idx="172">
                  <c:v>7.1999999999998998</c:v>
                </c:pt>
                <c:pt idx="173">
                  <c:v>7.2999999999999003</c:v>
                </c:pt>
                <c:pt idx="174">
                  <c:v>7.3999999999999</c:v>
                </c:pt>
                <c:pt idx="175">
                  <c:v>7.4999999999998996</c:v>
                </c:pt>
                <c:pt idx="176">
                  <c:v>7.5999999999999002</c:v>
                </c:pt>
                <c:pt idx="177">
                  <c:v>7.6999999999998998</c:v>
                </c:pt>
                <c:pt idx="178">
                  <c:v>7.7999999999999003</c:v>
                </c:pt>
                <c:pt idx="179">
                  <c:v>7.8999999999999</c:v>
                </c:pt>
                <c:pt idx="180">
                  <c:v>7.9999999999998996</c:v>
                </c:pt>
                <c:pt idx="181">
                  <c:v>8.0999999999999002</c:v>
                </c:pt>
                <c:pt idx="182">
                  <c:v>8.1999999999998998</c:v>
                </c:pt>
                <c:pt idx="183">
                  <c:v>8.2999999999998995</c:v>
                </c:pt>
                <c:pt idx="184">
                  <c:v>8.3999999999999009</c:v>
                </c:pt>
                <c:pt idx="185">
                  <c:v>8.4999999999999005</c:v>
                </c:pt>
                <c:pt idx="186">
                  <c:v>8.5999999999999002</c:v>
                </c:pt>
                <c:pt idx="187">
                  <c:v>8.6999999999998998</c:v>
                </c:pt>
                <c:pt idx="188">
                  <c:v>8.7999999999998995</c:v>
                </c:pt>
                <c:pt idx="189">
                  <c:v>8.8999999999999009</c:v>
                </c:pt>
                <c:pt idx="190">
                  <c:v>8.9999999999999005</c:v>
                </c:pt>
                <c:pt idx="191">
                  <c:v>9.0999999999999002</c:v>
                </c:pt>
                <c:pt idx="192">
                  <c:v>9.1999999999998998</c:v>
                </c:pt>
                <c:pt idx="193">
                  <c:v>9.2999999999998995</c:v>
                </c:pt>
                <c:pt idx="194">
                  <c:v>9.3999999999999009</c:v>
                </c:pt>
                <c:pt idx="195">
                  <c:v>9.4999999999999005</c:v>
                </c:pt>
                <c:pt idx="196">
                  <c:v>9.5999999999999002</c:v>
                </c:pt>
                <c:pt idx="197">
                  <c:v>9.6999999999998998</c:v>
                </c:pt>
                <c:pt idx="198">
                  <c:v>9.7999999999998995</c:v>
                </c:pt>
                <c:pt idx="199">
                  <c:v>9.8999999999999009</c:v>
                </c:pt>
                <c:pt idx="200">
                  <c:v>9.9999999999999005</c:v>
                </c:pt>
              </c:numCache>
            </c:numRef>
          </c:cat>
          <c:val>
            <c:numRef>
              <c:f>'Data for Graphic Demo'!$C$2:$C$202</c:f>
              <c:numCache>
                <c:formatCode>General</c:formatCode>
                <c:ptCount val="201"/>
                <c:pt idx="0">
                  <c:v>5.9406001249014352E-11</c:v>
                </c:pt>
                <c:pt idx="1">
                  <c:v>9.244533294435383E-11</c:v>
                </c:pt>
                <c:pt idx="2">
                  <c:v>1.4322191097066895E-10</c:v>
                </c:pt>
                <c:pt idx="3">
                  <c:v>2.2090408123163751E-10</c:v>
                </c:pt>
                <c:pt idx="4">
                  <c:v>3.3920935210967169E-10</c:v>
                </c:pt>
                <c:pt idx="5">
                  <c:v>5.1856320453797964E-10</c:v>
                </c:pt>
                <c:pt idx="6">
                  <c:v>7.8923326146520592E-10</c:v>
                </c:pt>
                <c:pt idx="7">
                  <c:v>1.1958559386427196E-9</c:v>
                </c:pt>
                <c:pt idx="8">
                  <c:v>1.8039402617171947E-9</c:v>
                </c:pt>
                <c:pt idx="9">
                  <c:v>2.7091636564686609E-9</c:v>
                </c:pt>
                <c:pt idx="10">
                  <c:v>4.0505885665488571E-9</c:v>
                </c:pt>
                <c:pt idx="11">
                  <c:v>6.0293545994552952E-9</c:v>
                </c:pt>
                <c:pt idx="12">
                  <c:v>8.934974607957023E-9</c:v>
                </c:pt>
                <c:pt idx="13">
                  <c:v>1.3182130937496448E-8</c:v>
                </c:pt>
                <c:pt idx="14">
                  <c:v>1.9361888819458249E-8</c:v>
                </c:pt>
                <c:pt idx="15">
                  <c:v>2.831259164303147E-8</c:v>
                </c:pt>
                <c:pt idx="16">
                  <c:v>4.1217470001104248E-8</c:v>
                </c:pt>
                <c:pt idx="17">
                  <c:v>5.9738297073244468E-8</c:v>
                </c:pt>
                <c:pt idx="18">
                  <c:v>8.6197396432251482E-8</c:v>
                </c:pt>
                <c:pt idx="19">
                  <c:v>1.2382412297034845E-7</c:v>
                </c:pt>
                <c:pt idx="20">
                  <c:v>1.7708679390145422E-7</c:v>
                </c:pt>
                <c:pt idx="21">
                  <c:v>2.5213718057153979E-7</c:v>
                </c:pt>
                <c:pt idx="22">
                  <c:v>3.5740235631316283E-7</c:v>
                </c:pt>
                <c:pt idx="23">
                  <c:v>5.0436824195177109E-7</c:v>
                </c:pt>
                <c:pt idx="24">
                  <c:v>7.0861094628693642E-7</c:v>
                </c:pt>
                <c:pt idx="25">
                  <c:v>9.9114634315616683E-7</c:v>
                </c:pt>
                <c:pt idx="26">
                  <c:v>1.3801856619470367E-6</c:v>
                </c:pt>
                <c:pt idx="27">
                  <c:v>1.9134056065902354E-6</c:v>
                </c:pt>
                <c:pt idx="28">
                  <c:v>2.6408660606879611E-6</c:v>
                </c:pt>
                <c:pt idx="29">
                  <c:v>3.6287371472532695E-6</c:v>
                </c:pt>
                <c:pt idx="30">
                  <c:v>4.964030580419852E-6</c:v>
                </c:pt>
                <c:pt idx="31">
                  <c:v>6.7605680436576223E-6</c:v>
                </c:pt>
                <c:pt idx="32">
                  <c:v>9.1664617489619863E-6</c:v>
                </c:pt>
                <c:pt idx="33">
                  <c:v>1.2373429126144856E-5</c:v>
                </c:pt>
                <c:pt idx="34">
                  <c:v>1.6628314193368579E-5</c:v>
                </c:pt>
                <c:pt idx="35">
                  <c:v>2.2247241597091612E-5</c:v>
                </c:pt>
                <c:pt idx="36">
                  <c:v>2.9632884112516311E-5</c:v>
                </c:pt>
                <c:pt idx="37">
                  <c:v>3.9295378504358853E-5</c:v>
                </c:pt>
                <c:pt idx="38">
                  <c:v>5.1877475320243646E-5</c:v>
                </c:pt>
                <c:pt idx="39">
                  <c:v>6.8184551920521204E-5</c:v>
                </c:pt>
                <c:pt idx="40">
                  <c:v>8.9220150509921356E-5</c:v>
                </c:pt>
                <c:pt idx="41">
                  <c:v>1.1622771894357241E-4</c:v>
                </c:pt>
                <c:pt idx="42">
                  <c:v>1.5073922560245286E-4</c:v>
                </c:pt>
                <c:pt idx="43">
                  <c:v>1.9463128386096364E-4</c:v>
                </c:pt>
                <c:pt idx="44">
                  <c:v>2.5018934914507423E-4</c:v>
                </c:pt>
                <c:pt idx="45">
                  <c:v>3.201804344138643E-4</c:v>
                </c:pt>
                <c:pt idx="46">
                  <c:v>4.079346200758284E-4</c:v>
                </c:pt>
                <c:pt idx="47">
                  <c:v>5.1743540413924725E-4</c:v>
                </c:pt>
                <c:pt idx="48">
                  <c:v>6.5341864085021893E-4</c:v>
                </c:pt>
                <c:pt idx="49">
                  <c:v>8.2147944564864262E-4</c:v>
                </c:pt>
                <c:pt idx="50">
                  <c:v>1.0281859975273578E-3</c:v>
                </c:pt>
                <c:pt idx="51">
                  <c:v>1.2811986462346167E-3</c:v>
                </c:pt>
                <c:pt idx="52">
                  <c:v>1.5893921343098256E-3</c:v>
                </c:pt>
                <c:pt idx="53">
                  <c:v>1.9629780802554908E-3</c:v>
                </c:pt>
                <c:pt idx="54">
                  <c:v>2.4136241520127592E-3</c:v>
                </c:pt>
                <c:pt idx="55">
                  <c:v>2.9545656079585513E-3</c:v>
                </c:pt>
                <c:pt idx="56">
                  <c:v>3.6007041207961128E-3</c:v>
                </c:pt>
                <c:pt idx="57">
                  <c:v>4.3686880593421821E-3</c:v>
                </c:pt>
                <c:pt idx="58">
                  <c:v>5.2769677219864485E-3</c:v>
                </c:pt>
                <c:pt idx="59">
                  <c:v>6.3458184368912294E-3</c:v>
                </c:pt>
                <c:pt idx="60">
                  <c:v>7.5973240158646854E-3</c:v>
                </c:pt>
                <c:pt idx="61">
                  <c:v>9.0553128224567618E-3</c:v>
                </c:pt>
                <c:pt idx="62">
                  <c:v>1.0745238742432299E-2</c:v>
                </c:pt>
                <c:pt idx="63">
                  <c:v>1.2693999677099757E-2</c:v>
                </c:pt>
                <c:pt idx="64">
                  <c:v>1.4929686863228124E-2</c:v>
                </c:pt>
                <c:pt idx="65">
                  <c:v>1.748125939580578E-2</c:v>
                </c:pt>
                <c:pt idx="66">
                  <c:v>2.037813981858971E-2</c:v>
                </c:pt>
                <c:pt idx="67">
                  <c:v>2.3649728564153611E-2</c:v>
                </c:pt>
                <c:pt idx="68">
                  <c:v>2.7324837363480688E-2</c:v>
                </c:pt>
                <c:pt idx="69">
                  <c:v>3.1431044477246851E-2</c:v>
                </c:pt>
                <c:pt idx="70">
                  <c:v>3.5993977675457742E-2</c:v>
                </c:pt>
                <c:pt idx="71">
                  <c:v>4.103653423289659E-2</c:v>
                </c:pt>
                <c:pt idx="72">
                  <c:v>4.6578050713941707E-2</c:v>
                </c:pt>
                <c:pt idx="73">
                  <c:v>5.2633438867260872E-2</c:v>
                </c:pt>
                <c:pt idx="74">
                  <c:v>5.9212307393725877E-2</c:v>
                </c:pt>
                <c:pt idx="75">
                  <c:v>6.6318092528496908E-2</c:v>
                </c:pt>
                <c:pt idx="76">
                  <c:v>7.394722311963467E-2</c:v>
                </c:pt>
                <c:pt idx="77">
                  <c:v>8.2088348017230528E-2</c:v>
                </c:pt>
                <c:pt idx="78">
                  <c:v>9.0721654941516058E-2</c:v>
                </c:pt>
                <c:pt idx="79">
                  <c:v>9.981831042382712E-2</c:v>
                </c:pt>
                <c:pt idx="80">
                  <c:v>0.10934004978399282</c:v>
                </c:pt>
                <c:pt idx="81">
                  <c:v>0.11923894432969066</c:v>
                </c:pt>
                <c:pt idx="82">
                  <c:v>0.12945736998880553</c:v>
                </c:pt>
                <c:pt idx="83">
                  <c:v>0.13992819741647966</c:v>
                </c:pt>
                <c:pt idx="84">
                  <c:v>0.1505752183114131</c:v>
                </c:pt>
                <c:pt idx="85">
                  <c:v>0.16131381634609235</c:v>
                </c:pt>
                <c:pt idx="86">
                  <c:v>0.17205188393548856</c:v>
                </c:pt>
                <c:pt idx="87">
                  <c:v>0.18269097826468245</c:v>
                </c:pt>
                <c:pt idx="88">
                  <c:v>0.19312770184098543</c:v>
                </c:pt>
                <c:pt idx="89">
                  <c:v>0.20325528464034179</c:v>
                </c:pt>
                <c:pt idx="90">
                  <c:v>0.21296533701489864</c:v>
                </c:pt>
                <c:pt idx="91">
                  <c:v>0.22214973526119702</c:v>
                </c:pt>
                <c:pt idx="92">
                  <c:v>0.23070259545127958</c:v>
                </c:pt>
                <c:pt idx="93">
                  <c:v>0.23852228611197715</c:v>
                </c:pt>
                <c:pt idx="94">
                  <c:v>0.24551342686888025</c:v>
                </c:pt>
                <c:pt idx="95">
                  <c:v>0.25158881846199382</c:v>
                </c:pt>
                <c:pt idx="96">
                  <c:v>0.25667124973067457</c:v>
                </c:pt>
                <c:pt idx="97">
                  <c:v>0.26069512931696959</c:v>
                </c:pt>
                <c:pt idx="98">
                  <c:v>0.26360789392387779</c:v>
                </c:pt>
                <c:pt idx="99">
                  <c:v>0.26537115087596763</c:v>
                </c:pt>
                <c:pt idx="100">
                  <c:v>0.26596152026762176</c:v>
                </c:pt>
                <c:pt idx="101">
                  <c:v>0.26537115087596819</c:v>
                </c:pt>
                <c:pt idx="102">
                  <c:v>0.26360789392387851</c:v>
                </c:pt>
                <c:pt idx="103">
                  <c:v>0.26069512931697059</c:v>
                </c:pt>
                <c:pt idx="104">
                  <c:v>0.25667124973067601</c:v>
                </c:pt>
                <c:pt idx="105">
                  <c:v>0.25158881846199543</c:v>
                </c:pt>
                <c:pt idx="106">
                  <c:v>0.2455134268688822</c:v>
                </c:pt>
                <c:pt idx="107">
                  <c:v>0.2385222861119794</c:v>
                </c:pt>
                <c:pt idx="108">
                  <c:v>0.23070259545128186</c:v>
                </c:pt>
                <c:pt idx="109">
                  <c:v>0.22214973526119977</c:v>
                </c:pt>
                <c:pt idx="110">
                  <c:v>0.21296533701490147</c:v>
                </c:pt>
                <c:pt idx="111">
                  <c:v>0.20325528464034476</c:v>
                </c:pt>
                <c:pt idx="112">
                  <c:v>0.19312770184098851</c:v>
                </c:pt>
                <c:pt idx="113">
                  <c:v>0.18269097826468561</c:v>
                </c:pt>
                <c:pt idx="114">
                  <c:v>0.17205188393549181</c:v>
                </c:pt>
                <c:pt idx="115">
                  <c:v>0.1613138163460956</c:v>
                </c:pt>
                <c:pt idx="116">
                  <c:v>0.15057521831141632</c:v>
                </c:pt>
                <c:pt idx="117">
                  <c:v>0.13992819741648285</c:v>
                </c:pt>
                <c:pt idx="118">
                  <c:v>0.12945736998880863</c:v>
                </c:pt>
                <c:pt idx="119">
                  <c:v>0.1192389443296937</c:v>
                </c:pt>
                <c:pt idx="120">
                  <c:v>0.10934004978399575</c:v>
                </c:pt>
                <c:pt idx="121">
                  <c:v>9.9818310423829895E-2</c:v>
                </c:pt>
                <c:pt idx="122">
                  <c:v>9.0721654941518695E-2</c:v>
                </c:pt>
                <c:pt idx="123">
                  <c:v>8.2088348017233054E-2</c:v>
                </c:pt>
                <c:pt idx="124">
                  <c:v>7.3947223119637057E-2</c:v>
                </c:pt>
                <c:pt idx="125">
                  <c:v>6.6318092528499115E-2</c:v>
                </c:pt>
                <c:pt idx="126">
                  <c:v>5.9212307393727903E-2</c:v>
                </c:pt>
                <c:pt idx="127">
                  <c:v>5.2633438867262766E-2</c:v>
                </c:pt>
                <c:pt idx="128">
                  <c:v>4.657805071394347E-2</c:v>
                </c:pt>
                <c:pt idx="129">
                  <c:v>4.1036534232898179E-2</c:v>
                </c:pt>
                <c:pt idx="130">
                  <c:v>3.5993977675458706E-2</c:v>
                </c:pt>
                <c:pt idx="131">
                  <c:v>3.1431044477247712E-2</c:v>
                </c:pt>
                <c:pt idx="132">
                  <c:v>2.7324837363481465E-2</c:v>
                </c:pt>
                <c:pt idx="133">
                  <c:v>2.3649728564154305E-2</c:v>
                </c:pt>
                <c:pt idx="134">
                  <c:v>2.0378139818590324E-2</c:v>
                </c:pt>
                <c:pt idx="135">
                  <c:v>1.7481259395806321E-2</c:v>
                </c:pt>
                <c:pt idx="136">
                  <c:v>1.4929686863228599E-2</c:v>
                </c:pt>
                <c:pt idx="137">
                  <c:v>1.2693999677100175E-2</c:v>
                </c:pt>
                <c:pt idx="138">
                  <c:v>1.0745238742432661E-2</c:v>
                </c:pt>
                <c:pt idx="139">
                  <c:v>9.0553128224570758E-3</c:v>
                </c:pt>
                <c:pt idx="140">
                  <c:v>7.597324015864962E-3</c:v>
                </c:pt>
                <c:pt idx="141">
                  <c:v>6.3458184368926146E-3</c:v>
                </c:pt>
                <c:pt idx="142">
                  <c:v>5.276967721987629E-3</c:v>
                </c:pt>
                <c:pt idx="143">
                  <c:v>4.3686880593431831E-3</c:v>
                </c:pt>
                <c:pt idx="144">
                  <c:v>3.6007041207969572E-3</c:v>
                </c:pt>
                <c:pt idx="145">
                  <c:v>2.9545656079592651E-3</c:v>
                </c:pt>
                <c:pt idx="146">
                  <c:v>2.4136241520133508E-3</c:v>
                </c:pt>
                <c:pt idx="147">
                  <c:v>1.9629780802559826E-3</c:v>
                </c:pt>
                <c:pt idx="148">
                  <c:v>1.5893921343102322E-3</c:v>
                </c:pt>
                <c:pt idx="149">
                  <c:v>1.2811986462349515E-3</c:v>
                </c:pt>
                <c:pt idx="150">
                  <c:v>1.0281859975276337E-3</c:v>
                </c:pt>
                <c:pt idx="151">
                  <c:v>8.2147944564886597E-4</c:v>
                </c:pt>
                <c:pt idx="152">
                  <c:v>6.5341864085039999E-4</c:v>
                </c:pt>
                <c:pt idx="153">
                  <c:v>5.174354041393934E-4</c:v>
                </c:pt>
                <c:pt idx="154">
                  <c:v>4.0793462007594571E-4</c:v>
                </c:pt>
                <c:pt idx="155">
                  <c:v>3.2018043441395862E-4</c:v>
                </c:pt>
                <c:pt idx="156">
                  <c:v>2.5018934914514888E-4</c:v>
                </c:pt>
                <c:pt idx="157">
                  <c:v>1.9463128386102278E-4</c:v>
                </c:pt>
                <c:pt idx="158">
                  <c:v>1.5073922560249528E-4</c:v>
                </c:pt>
                <c:pt idx="159">
                  <c:v>1.1622771894360606E-4</c:v>
                </c:pt>
                <c:pt idx="160">
                  <c:v>8.9220150509947512E-5</c:v>
                </c:pt>
                <c:pt idx="161">
                  <c:v>6.8184551920541682E-5</c:v>
                </c:pt>
                <c:pt idx="162">
                  <c:v>5.1877475320259502E-5</c:v>
                </c:pt>
                <c:pt idx="163">
                  <c:v>3.9295378504370854E-5</c:v>
                </c:pt>
                <c:pt idx="164">
                  <c:v>2.9632884112525622E-5</c:v>
                </c:pt>
                <c:pt idx="165">
                  <c:v>2.2247241597098686E-5</c:v>
                </c:pt>
                <c:pt idx="166">
                  <c:v>1.6628314193373898E-5</c:v>
                </c:pt>
                <c:pt idx="167">
                  <c:v>1.237342912614888E-5</c:v>
                </c:pt>
                <c:pt idx="168">
                  <c:v>9.1664617489650153E-6</c:v>
                </c:pt>
                <c:pt idx="169">
                  <c:v>6.7605680436599059E-6</c:v>
                </c:pt>
                <c:pt idx="170">
                  <c:v>4.964030580421563E-6</c:v>
                </c:pt>
                <c:pt idx="171">
                  <c:v>3.6287371472545328E-6</c:v>
                </c:pt>
                <c:pt idx="172">
                  <c:v>2.6408660606888946E-6</c:v>
                </c:pt>
                <c:pt idx="173">
                  <c:v>1.9134056065909118E-6</c:v>
                </c:pt>
                <c:pt idx="174">
                  <c:v>1.3801856619475318E-6</c:v>
                </c:pt>
                <c:pt idx="175">
                  <c:v>9.9114634315652957E-7</c:v>
                </c:pt>
                <c:pt idx="176">
                  <c:v>7.0861094628720069E-7</c:v>
                </c:pt>
                <c:pt idx="177">
                  <c:v>5.0436824195196189E-7</c:v>
                </c:pt>
                <c:pt idx="178">
                  <c:v>3.5740235631329809E-7</c:v>
                </c:pt>
                <c:pt idx="179">
                  <c:v>2.5213718057163741E-7</c:v>
                </c:pt>
                <c:pt idx="180">
                  <c:v>1.7708679390152373E-7</c:v>
                </c:pt>
                <c:pt idx="181">
                  <c:v>1.2382412297039708E-7</c:v>
                </c:pt>
                <c:pt idx="182">
                  <c:v>8.6197396432285946E-8</c:v>
                </c:pt>
                <c:pt idx="183">
                  <c:v>5.9738297073268569E-8</c:v>
                </c:pt>
                <c:pt idx="184">
                  <c:v>4.1217470001120871E-8</c:v>
                </c:pt>
                <c:pt idx="185">
                  <c:v>2.8312591643043239E-8</c:v>
                </c:pt>
                <c:pt idx="186">
                  <c:v>1.9361888819465677E-8</c:v>
                </c:pt>
                <c:pt idx="187">
                  <c:v>1.3182130937501552E-8</c:v>
                </c:pt>
                <c:pt idx="188">
                  <c:v>8.9349746079605782E-9</c:v>
                </c:pt>
                <c:pt idx="189">
                  <c:v>6.0293545994576726E-9</c:v>
                </c:pt>
                <c:pt idx="190">
                  <c:v>4.0505885665504693E-9</c:v>
                </c:pt>
                <c:pt idx="191">
                  <c:v>2.7091636564697581E-9</c:v>
                </c:pt>
                <c:pt idx="192">
                  <c:v>1.8039402617179315E-9</c:v>
                </c:pt>
                <c:pt idx="193">
                  <c:v>1.1958559386432211E-9</c:v>
                </c:pt>
                <c:pt idx="194">
                  <c:v>7.8923326146553111E-10</c:v>
                </c:pt>
                <c:pt idx="195">
                  <c:v>5.1856320453819522E-10</c:v>
                </c:pt>
                <c:pt idx="196">
                  <c:v>3.3920935210981386E-10</c:v>
                </c:pt>
                <c:pt idx="197">
                  <c:v>2.2090408123173168E-10</c:v>
                </c:pt>
                <c:pt idx="198">
                  <c:v>1.4322191097073205E-10</c:v>
                </c:pt>
                <c:pt idx="199">
                  <c:v>9.2445332944394543E-11</c:v>
                </c:pt>
                <c:pt idx="200">
                  <c:v>5.9406001249040731E-11</c:v>
                </c:pt>
              </c:numCache>
            </c:numRef>
          </c:val>
          <c:smooth val="0"/>
          <c:extLst>
            <c:ext xmlns:c16="http://schemas.microsoft.com/office/drawing/2014/chart" uri="{C3380CC4-5D6E-409C-BE32-E72D297353CC}">
              <c16:uniqueId val="{00000000-000E-4D10-9339-DEF048177F66}"/>
            </c:ext>
          </c:extLst>
        </c:ser>
        <c:dLbls>
          <c:showLegendKey val="0"/>
          <c:showVal val="0"/>
          <c:showCatName val="0"/>
          <c:showSerName val="0"/>
          <c:showPercent val="0"/>
          <c:showBubbleSize val="0"/>
        </c:dLbls>
        <c:smooth val="0"/>
        <c:axId val="93675312"/>
        <c:axId val="93674064"/>
      </c:lineChart>
      <c:catAx>
        <c:axId val="93675312"/>
        <c:scaling>
          <c:orientation val="minMax"/>
        </c:scaling>
        <c:delete val="1"/>
        <c:axPos val="b"/>
        <c:numFmt formatCode="General" sourceLinked="1"/>
        <c:majorTickMark val="none"/>
        <c:minorTickMark val="none"/>
        <c:tickLblPos val="nextTo"/>
        <c:crossAx val="93674064"/>
        <c:crosses val="autoZero"/>
        <c:auto val="1"/>
        <c:lblAlgn val="ctr"/>
        <c:lblOffset val="100"/>
        <c:noMultiLvlLbl val="0"/>
      </c:catAx>
      <c:valAx>
        <c:axId val="93674064"/>
        <c:scaling>
          <c:orientation val="minMax"/>
        </c:scaling>
        <c:delete val="1"/>
        <c:axPos val="l"/>
        <c:numFmt formatCode="General" sourceLinked="1"/>
        <c:majorTickMark val="none"/>
        <c:minorTickMark val="none"/>
        <c:tickLblPos val="nextTo"/>
        <c:crossAx val="93675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ags" Target="../tags/tag19.xml"/><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6075504" y="8685213"/>
            <a:ext cx="646682" cy="458787"/>
          </a:xfrm>
          <a:prstGeom prst="rect">
            <a:avLst/>
          </a:prstGeom>
        </p:spPr>
        <p:txBody>
          <a:bodyPr vert="horz" lIns="91440" tIns="45720" rIns="91440" bIns="45720" rtlCol="0" anchor="b"/>
          <a:lstStyle>
            <a:lvl1pPr algn="r">
              <a:defRPr sz="1200"/>
            </a:lvl1pPr>
          </a:lstStyle>
          <a:p>
            <a:fld id="{6767803E-66EE-42CE-8DFB-98553954E472}" type="slidenum">
              <a:rPr lang="en-US" sz="1000" smtClean="0">
                <a:solidFill>
                  <a:schemeClr val="bg1">
                    <a:lumMod val="50000"/>
                  </a:schemeClr>
                </a:solidFill>
                <a:latin typeface="Arial" panose="020B0604020202020204" pitchFamily="34" charset="0"/>
                <a:cs typeface="Arial" panose="020B0604020202020204" pitchFamily="34" charset="0"/>
              </a:rPr>
              <a:t>‹#›</a:t>
            </a:fld>
            <a:endParaRPr lang="en-US" sz="1000" dirty="0">
              <a:solidFill>
                <a:schemeClr val="bg1">
                  <a:lumMod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55392BA-16D5-4BCB-8BB3-D7B53B67DB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4311" y="155512"/>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D947FD3A-2300-48D5-81E3-9406328116EE}"/>
              </a:ext>
            </a:extLst>
          </p:cNvPr>
          <p:cNvSpPr txBox="1"/>
          <p:nvPr/>
        </p:nvSpPr>
        <p:spPr>
          <a:xfrm>
            <a:off x="135896" y="8922557"/>
            <a:ext cx="6262949" cy="200055"/>
          </a:xfrm>
          <a:prstGeom prst="rect">
            <a:avLst/>
          </a:prstGeom>
          <a:noFill/>
        </p:spPr>
        <p:txBody>
          <a:bodyPr wrap="square" rtlCol="0">
            <a:spAutoFit/>
          </a:bodyPr>
          <a:lstStyle/>
          <a:p>
            <a:pPr algn="ctr"/>
            <a:r>
              <a:rPr lang="en-US" sz="700" dirty="0">
                <a:solidFill>
                  <a:schemeClr val="bg1">
                    <a:lumMod val="50000"/>
                  </a:schemeClr>
                </a:solidFill>
                <a:latin typeface="Arial" panose="020B0604020202020204" pitchFamily="34" charset="0"/>
                <a:cs typeface="Arial" panose="020B0604020202020204" pitchFamily="34" charset="0"/>
              </a:rPr>
              <a:t>©2019</a:t>
            </a:r>
            <a:r>
              <a:rPr lang="en-US" sz="700" baseline="0" dirty="0">
                <a:solidFill>
                  <a:schemeClr val="bg1">
                    <a:lumMod val="50000"/>
                  </a:schemeClr>
                </a:solidFill>
                <a:latin typeface="Arial" panose="020B0604020202020204" pitchFamily="34" charset="0"/>
                <a:cs typeface="Arial" panose="020B0604020202020204" pitchFamily="34" charset="0"/>
              </a:rPr>
              <a:t> </a:t>
            </a:r>
            <a:r>
              <a:rPr lang="en-US" sz="700" dirty="0">
                <a:solidFill>
                  <a:schemeClr val="bg1">
                    <a:lumMod val="50000"/>
                  </a:schemeClr>
                </a:solidFill>
                <a:latin typeface="Arial" panose="020B0604020202020204" pitchFamily="34" charset="0"/>
                <a:cs typeface="Arial" panose="020B0604020202020204" pitchFamily="34" charset="0"/>
              </a:rPr>
              <a:t>Cengage Learning. All Rights Reserved. May not be scanned, copied or duplicated, or posted to a publicly accessible website, in whole or in part.</a:t>
            </a:r>
          </a:p>
        </p:txBody>
      </p:sp>
    </p:spTree>
    <p:custDataLst>
      <p:tags r:id="rId2"/>
    </p:custDataLst>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1T15:36:15.751"/>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771 1,'0'4,"-1"0,0 1,0-1,0 0,0 1,-1-1,1 0,-3 4,2-6,1 0,0 0,0 1,0-1,0 0,0 0,0 1,0-1,1 0,0 1,-1-1,1 1,0-1,0 0,0 1,0-1,1 1,-1-1,1 0,-1 1,1-1,0 0,0 1,0-1,2 3,0 0,-1 0,1 1,-1-1,0 1,0-1,-1 1,0 0,0 0,0-1,0 10,-4 67,1-34,2 520,-1-560,1-1,-1 1,-1-1,0 0,0 0,-3 8,3-10,0 0,0 0,0 0,1 0,0 0,0 1,0-1,1 1,0-1,0 0,0 1,1-1,1 8,1 2,-1 0,0 0,-1 0,0 1,-4 26,2-26,0 0,1 0,1 0,5 30,-3-37,0-10,0-23,-1-37,-2 13,0 40,0 33,2 58,-4 90,-4-125,-2 50,21 35,-9-25,-5-75,9 66,-3-55,-2 1,-5 76,-1-29,3 675,13-608,-26 26,13-177,0-3,0-1,0 0,-1 0,1 0,-1 0,0 0,0 0,-4 7,4-9,0-1,-1 0,1 1,-1-1,1 0,-1 0,0 0,1 0,-1 0,0 0,0 0,0-1,1 1,-1-1,0 1,0-1,0 0,0 0,0 0,0 0,0 0,-2 0,-581-3,559 5,1 1,-34 7,42-6,17-4,-1 0,0 0,0-1,0 1,0 0,0 0,0 0,1-1,-1 1,0 0,0-1,0 1,1-1,-1 1,0-1,1 1,-1-1,0 0,1 1,-1-1,1 0,-1 1,1-1,-1 0,1 0,-1 1,1-1,0 0,-1 0,1 0,0 0,0 0,0 1,0-1,0 0,0 0,0 0,0 0,0-1,1-46,0 37,-2-17,3-26,-1 51,0 1,-1-1,1 0,0 0,0 1,0-1,1 1,-1-1,1 1,-1-1,1 1,0 0,0 0,0 0,0 0,3-2,-1-1,0 1,0-1,0 0,0 0,-1-1,0 1,0-1,-1 0,1 0,-1 1,-1-1,1-1,0-8,1 5,-1 0,1 0,1 0,5-10,76-142,8-23,-84 166,-2-1,0 1,5-26,-3 11,19-98,-21 92,27-87,-12 55,31-121,-49 179,14-56,-13 33,2-46,7-22,-1 62,-11 38,1 0,-1-1,-1 1,1-1,-1 0,1-11,0-3,1 0,6-28,4-22,-10 54,0 1,10-27,-3 11,58-276,-62 278,5-56,-8 52,9-98,1-31,-12 153,27-198,-29 256,2-32,-1-1,-1 0,0 1,-1-1,-1 0,-8 26,3-16,1 0,1 0,1 1,2 0,0 0,2 0,2 27,-4 68,2-117,0-1,0 1,0 0,0-1,-1 1,0-1,0 1,0-1,0 0,-1 0,0 0,0 0,0-1,-3 4,7-13,1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1T15:36:30.646"/>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540 144,'2'0,"0"1,0-1,0 1,-1-1,1 1,0 0,0 0,-1 0,1 0,0 0,-1 1,1-1,-1 0,0 1,1-1,-1 1,0-1,0 1,0 0,0-1,0 1,0 0,0 0,-1-1,1 1,-1 0,1 0,-1 0,0 2,2 2,-1 1,0-1,-1 0,0 1,0-1,0 0,-2 11,-10 26,5-23,2 1,0-1,1 1,1 0,-1 29,11-234,0 15,-7 106,0 39,1 21,-1 11,-2 33,-10 55,6-56,-2 65,10-45,0-36,-1 0,-1 0,-1 1,-2-1,0 0,-10 35,-5 18,16-65,0 0,0 0,-1 0,-1 0,0-1,0 1,-1-1,-1-1,-9 16,15-26,0 0,0 0,0 0,0 1,0-1,0 0,0 0,-1 0,1 1,0-1,0 0,0 0,0 0,0 1,0-1,0 0,-1 0,1 0,0 0,0 1,0-1,0 0,-1 0,1 0,0 0,0 0,0 0,-1 0,1 1,0-1,0 0,0 0,-1 0,1 0,0 0,0 0,0 0,-1 0,1 0,0 0,0 0,-1 0,1-1,0 1,0 0,0 0,-1 0,1 0,0 0,0-15,9-19,9-6,-11 23,1 0,0 1,1 0,1 0,19-23,-29 38,1 1,-1-1,0 1,1-1,-1 1,0-1,1 1,-1-1,1 1,-1-1,1 1,-1 0,1-1,-1 1,1 0,-1 0,1-1,0 1,-1 0,1 0,-1 0,1 0,0 0,-1-1,1 1,-1 0,1 0,0 1,-1-1,1 0,-1 0,1 0,0 0,-1 0,1 1,-1-1,1 0,0 1,0 1,0 0,0-1,0 1,0 0,0 0,0 0,-1 0,1 0,-1 0,1 0,-1 4,-1 58,-4-36,-1 0,-1 0,-2-1,-1 0,-1-1,-1 0,-18 28,26-45,0 0,1 0,0 0,1 1,0-1,0 1,0 18,-6 31,-7-17,8-19,20-47,13-39,-20 47,1-1,0 1,1 0,17-24,-25 39,1 0,-1 1,0-1,1 1,-1-1,0 1,1-1,-1 1,1-1,-1 1,1-1,-1 1,1 0,-1-1,1 1,-1 0,1-1,0 1,-1 0,1 0,-1 0,1-1,0 1,-1 0,1 0,0 0,-1 0,1 0,0 0,-1 0,1 0,0 1,-1-1,2 0,10 22,-4 32,-6-8,-1-23,0 0,-1 0,-2 0,-4 26,-28 56,30-91,-2-1,0 0,0-1,-1 1,-1-2,-11 15,16-21,-1-1,1 1,-1-1,0 0,-1 0,1 0,-1-1,0 1,0-1,0 0,0 0,0-1,-1 0,1 0,-1 0,1 0,-9 0,13-2,-1-1,1 1,-1 0,1-1,-1 0,1 1,0-1,-1 0,1 0,0 0,0 0,-1 0,1 0,0 0,0 0,0 0,0 0,0-1,1 1,-1 0,0-1,0 1,1-1,-1 1,1-1,0 1,-1-1,1 1,0-1,0 1,0-1,0-2,0-63,1 52,3-23,1 0,3 1,1 0,1 0,3 1,21-46,-34 80,0 1,0 0,1 0,-1 0,0 0,1 0,-1 0,1 0,-1 0,1 0,-1 0,1 1,0-1,-1 0,1 0,0 0,0 1,-1-1,1 0,0 1,0-1,0 1,1-1,-1 1,0 1,0 0,-1 0,1 0,-1 0,1 0,0 0,-1 0,0 0,1 0,-1 0,0 0,1 0,-1 0,0 0,0 0,0 2,3 60,-9-6,-1-1,-23 83,12-61,17-76,0 0,0 0,1 0,-1 1,1-1,0 0,0 0,0 1,0-1,0 0,0 0,0 1,1-1,-1 0,2 4,0-5,0 1,0-1,0 0,0 0,0 0,0 0,0-1,0 1,0-1,0 1,0-1,1 0,-1 1,0-1,0 0,0 0,3-1,3 1,-2 0,0 0,0 0,-1 0,1 1,0 0,0 0,-1 1,8 2,-11-3,0 1,0-1,-1 1,1-1,0 1,-1 0,0 0,1 0,-1 0,0 0,0 0,0 0,0 0,0 0,-1 1,1-1,-1 0,1 1,-1-1,0 0,0 1,0-1,0 0,-1 4,-7 64,5-54,1 0,0 0,1 19,-2-106,7-90,-4 160,0-1,-1 0,1 1,1-1,-1 0,0 0,0 1,1-1,-1 1,1-1,-1 0,1 1,0-1,-1 1,1-1,0 1,0 0,0-1,0 1,0 0,1 0,-1-1,0 1,0 0,1 0,-1 0,1 1,-1-1,1 0,-1 1,1-1,2 0,-2 1,-1 1,1 0,0-1,0 1,-1 0,1 0,0 0,-1 0,1 0,-1 0,1 1,-1-1,0 0,1 1,-1-1,0 1,0 0,0-1,0 1,0 0,0 0,-1-1,1 1,-1 0,1 0,-1 0,0 0,1 2,7 55,-2 0,-4 115,-3-94,-1-50,-1-1,-2 0,-10 40,-3 11,17-78,1 0,-1 1,1-1,-1 0,0 0,0 0,0 1,-1-1,1 0,0 0,-1-1,1 1,-1 0,0 0,0-1,1 1,-1-1,0 1,0-1,0 0,-1 0,1 0,0 0,0 0,-1-1,1 1,0 0,-4-1,-7 2,-1-2,0 1,1-2,-16-2,-6 1,-169 11,155-6,49-2,0-1,-1 0,1 0,-1 0,1 0,0 0,-1 0,1 0,0 0,-1 0,1 0,0 0,-1 0,1 0,-1 0,1 0,0-1,-1 1,1 0,0 0,-1 0,1 0,0-1,0 1,-1 0,1 0,0-1,0 1,-1 0,1 0,0-1,0 1,0 0,-1-1,1 1,0-1,6-14,23-19,-24 30,44-50,164-161,-209 212,1-1,-1 2,0-1,1 0,-1 1,1 0,0 0,0 1,0-1,10-1,-14 3,-1 0,1 0,0 0,-1 0,1 0,0 0,0 0,-1 0,1 0,0 0,-1 1,1-1,0 0,-1 0,1 1,0-1,-1 0,1 1,-1-1,1 1,-1-1,1 1,-1-1,1 1,-1-1,1 1,-1-1,1 2,-1 0,0 0,0 0,0 0,0 1,0-1,0 0,-1 0,1 0,-1 0,1 0,-1 0,0-1,0 1,0 0,-2 3,-14 22,-1 0,-2-2,0 0,-2-1,0-1,-2-1,0-1,-2-1,-33 20,49-35,0-1,0 0,-1-1,1 0,-1-1,0 0,-17 1,14-1,0-1,0 2,-23 7,36-9,-1 0,1-1,0 1,-1 0,1-1,-1 1,1-1,-1 1,1-1,-1 0,1 0,-1 0,1 1,-1-2,1 1,-1 0,1 0,-1 0,1-1,-1 1,1-1,-1 1,1-1,-1 1,-1-3,2 2,0-1,1 0,-1 1,1-1,-1 0,1 1,0-1,0 0,0 0,0 1,0-1,0 0,1 0,-1 1,0-1,1 0,-1 1,2-3,5-13,1-1,18-29,82-117,53-93,-151 239,0-1,-2 1,0-2,-1 1,-1-1,-1 0,-1-1,-1 1,1-22,-33 100,28-55,0 0,0-1,0 1,0-1,-1 1,1-1,-1 0,0 1,0-1,1 0,-2 0,-2 2,5-4,0 1,-1-1,1 0,0 0,0 0,-1 0,1 0,0 0,-1 0,1 0,0 0,-1 0,1 0,0 0,0 0,-1-1,1 1,0 0,-1 0,1 0,0 0,0 0,-1-1,1 1,0 0,0 0,0 0,-1-1,1 1,0 0,0 0,0-1,0 1,-1 0,1 0,0-1,-5-24,4 6,0 8,0-1,1 0,0 1,1-1,5-23,3 77,-10 61,-1-75,2 0,0 1,8 42,-7-64,1-1,0 0,1 0,0 1,0-2,0 1,0 0,1-1,0 1,0-1,1 0,9 8,14 18,-21-23,0 1,0 0,-1 1,-1 0,1 0,-2 0,1 1,-2-1,1 1,-1 0,-1 0,0 0,0 0,-1 1,-1 19,0-30,0-1,0 0,0 1,0-1,1 1,-1-1,0 1,0-1,0 1,0-1,0 0,0 1,0-1,0 1,0-1,-1 1,1-1,0 1,0-1,0 0,0 1,-1-1,1 1,0-1,0 0,-1 1,1-1,0 0,-1 1,1-1,0 0,-1 1,1-1,0 0,-1 0,1 0,-1 1,1-1,-1 0,0 0,-12-17,-7-32,7-1,2-1,3 0,2-1,2 0,2 1,7-71,-5 121,0 1,0 0,0-1,0 1,0-1,0 1,0 0,0-1,0 1,0-1,0 1,0-1,0 1,0 0,1-1,-1 1,0 0,0-1,0 1,1 0,-1-1,0 1,1 0,-1-1,0 1,1 0,-1 0,0-1,1 1,-1 0,0 0,1 0,-1-1,1 1,13 9,8 21,-11-7,0 1,-2 0,-1 1,-1 0,-1 0,-1 0,-1 1,-2-1,0 1,-4 44,2-69,0 0,0 1,0-1,-1 0,1 0,0 0,-1 0,1 0,-1 1,0-1,1 0,-1 0,0 0,1 0,-1-1,0 1,0 0,0 0,0 0,0-1,0 1,0 0,0-1,-2 1,0 0,0 0,0-1,1 1,-1-1,0 0,0 0,0 0,0 0,-6-1,1-1,0 0,0 0,1-1,-1 0,1 0,-13-8,6 0,2 0,0-1,0 0,1-1,0 0,1-1,1 0,0-1,-7-17,11 21,0 1,0-1,2-1,-1 1,1-1,1 1,0-1,1 0,0 0,0 0,2 0,-1 1,5-23,-4 31,0 0,0-1,0 1,0 0,1 0,-1 0,1 0,0 0,0 0,0 1,0-1,0 1,0-1,1 1,4-3,-6 4,-1 1,1 0,0-1,0 1,0 0,0 0,0-1,0 1,0 0,0 0,0 0,0 0,0 0,0 1,0-1,-1 0,1 0,0 1,0-1,0 0,1 1,0 1,0-1,0 1,0-1,0 1,-1 0,1 0,-1 0,1 0,-1 0,1 0,0 4,4 6,-1 0,-1 1,0-1,-1 1,0 0,-1 0,0 15,0 9,-6 48,3-79,-1 1,0-1,0 1,0-1,-1 0,0 0,0 0,0 0,-1-1,0 0,-8 9,7-7,-1 0,1 0,0 1,0 0,-5 14,7-16,0 0,-1-1,1 0,-1 0,0 0,0 0,0-1,-1 1,0-1,0 0,-9 6,7-6,0 2,0-1,1 1,0 0,-11 13,8-6,-1-1,-1 0,-21 20,-3 3,34-34,0-1,0 1,1-1,-1 1,0-1,1 1,-1 0,1-1,-1 1,0 0,1 0,0-1,-1 1,1 0,-1 0,1 0,0-1,0 1,-1 0,1 0,0 0,0 0,0 0,0 0,0 0,0 0,0-1,0 1,1 0,-1 0,0 0,0 0,1 0,-1-1,0 1,1 0,-1 0,2 1,5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01T15:36:45.697"/>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52 856,'-14'-225,"15"196,0 20,0 1,-1-1,0 0,-1 1,0-1,-2-10,-7 60,9 232,1-752,0 472,-1 0,0 0,-1 1,1-1,-1 0,-4-9,4 12,0 1,1-1,-1 0,1 0,0 0,0 0,0 0,1 0,-1 0,1-1,0 1,1 0,-1 0,0 0,1 0,0 0,0 0,0 0,1 0,2-5,17-26,-16 29,-1-1,0 1,0-1,-1 0,0 0,0 0,-1 0,0-1,3-12,-3 4,-2 28,-3 28,-4 17,-1 88,8-135,-1-1,-1 1,0 0,0-1,-1 1,0-1,0 0,-1 0,-1 0,-6 10,4-5,15-35,0-1,-2 1,7-43,13-44,-19 84,-2 1,0-1,-2 0,0 0,-2 0,-3-43,-3 51,-3 23,-4 25,9 6,3-27,-1-1,0 0,0 0,-1 0,-6 18,17-40,-7 9,0 1,0 0,-1-1,1 1,0-1,-1 0,0 1,1-1,-1 0,1-6,-3-38,1 40,-1 0,1 1,-1-1,2 0,-1 1,1-1,0 1,2-8,-2 14,0 0,-1 0,0 1,1-1,-1 0,1 1,-1-1,1 0,-1 1,0-1,1 1,-1-1,0 1,1-1,-1 1,0-1,0 1,1-1,-1 1,0-1,0 1,0 0,0-1,0 1,0-1,0 1,0-1,0 1,0 0,0-1,0 1,0 0,4 27,-4-16</inkml:trace>
</inkml:ink>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630237"/>
            <a:ext cx="3778647" cy="2125489"/>
          </a:xfrm>
          <a:prstGeom prst="rect">
            <a:avLst/>
          </a:prstGeom>
          <a:noFill/>
          <a:ln w="12700">
            <a:solidFill>
              <a:schemeClr val="bg1">
                <a:lumMod val="65000"/>
              </a:schemeClr>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2993721"/>
            <a:ext cx="5486400" cy="5520042"/>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6063017" y="8685213"/>
            <a:ext cx="684212" cy="458787"/>
          </a:xfrm>
          <a:prstGeom prst="rect">
            <a:avLst/>
          </a:prstGeom>
        </p:spPr>
        <p:txBody>
          <a:bodyPr vert="horz" lIns="91440" tIns="45720" rIns="91440" bIns="45720" rtlCol="0" anchor="b"/>
          <a:lstStyle>
            <a:lvl1pPr algn="r" eaLnBrk="1" fontAlgn="auto" hangingPunct="1">
              <a:spcBef>
                <a:spcPts val="0"/>
              </a:spcBef>
              <a:spcAft>
                <a:spcPts val="0"/>
              </a:spcAft>
              <a:defRPr sz="1000">
                <a:solidFill>
                  <a:schemeClr val="bg1">
                    <a:lumMod val="50000"/>
                  </a:schemeClr>
                </a:solidFill>
                <a:latin typeface="Arial" panose="020B0604020202020204" pitchFamily="34" charset="0"/>
                <a:cs typeface="Arial" panose="020B0604020202020204" pitchFamily="34" charset="0"/>
              </a:defRPr>
            </a:lvl1pPr>
          </a:lstStyle>
          <a:p>
            <a:pPr>
              <a:defRPr/>
            </a:pPr>
            <a:fld id="{91CAE60C-72A0-D14D-8733-C13212F694AD}" type="slidenum">
              <a:rPr lang="en-US" smtClean="0"/>
              <a:pPr>
                <a:defRPr/>
              </a:pPr>
              <a:t>‹#›</a:t>
            </a:fld>
            <a:endParaRPr lang="en-US" dirty="0"/>
          </a:p>
        </p:txBody>
      </p:sp>
      <p:pic>
        <p:nvPicPr>
          <p:cNvPr id="8" name="Picture 7">
            <a:extLst>
              <a:ext uri="{FF2B5EF4-FFF2-40B4-BE49-F238E27FC236}">
                <a16:creationId xmlns:a16="http://schemas.microsoft.com/office/drawing/2014/main" id="{A75DDB2F-32A5-4136-BC2E-0D7E0518B4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74311" y="155512"/>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037E5B37-4A58-4B32-B9B0-D824A69A3D97}"/>
              </a:ext>
            </a:extLst>
          </p:cNvPr>
          <p:cNvSpPr txBox="1"/>
          <p:nvPr/>
        </p:nvSpPr>
        <p:spPr>
          <a:xfrm>
            <a:off x="135896" y="8922557"/>
            <a:ext cx="6262949" cy="200055"/>
          </a:xfrm>
          <a:prstGeom prst="rect">
            <a:avLst/>
          </a:prstGeom>
          <a:noFill/>
        </p:spPr>
        <p:txBody>
          <a:bodyPr wrap="square" rtlCol="0">
            <a:spAutoFit/>
          </a:bodyPr>
          <a:lstStyle/>
          <a:p>
            <a:pPr algn="ctr"/>
            <a:r>
              <a:rPr lang="en-US" sz="700" dirty="0">
                <a:solidFill>
                  <a:schemeClr val="bg1">
                    <a:lumMod val="50000"/>
                  </a:schemeClr>
                </a:solidFill>
                <a:latin typeface="Arial" panose="020B0604020202020204" pitchFamily="34" charset="0"/>
                <a:cs typeface="Arial" panose="020B0604020202020204" pitchFamily="34" charset="0"/>
              </a:rPr>
              <a:t>©2019</a:t>
            </a:r>
            <a:r>
              <a:rPr lang="en-US" sz="700" baseline="0" dirty="0">
                <a:solidFill>
                  <a:schemeClr val="bg1">
                    <a:lumMod val="50000"/>
                  </a:schemeClr>
                </a:solidFill>
                <a:latin typeface="Arial" panose="020B0604020202020204" pitchFamily="34" charset="0"/>
                <a:cs typeface="Arial" panose="020B0604020202020204" pitchFamily="34" charset="0"/>
              </a:rPr>
              <a:t> </a:t>
            </a:r>
            <a:r>
              <a:rPr lang="en-US" sz="700" dirty="0">
                <a:solidFill>
                  <a:schemeClr val="bg1">
                    <a:lumMod val="50000"/>
                  </a:schemeClr>
                </a:solidFill>
                <a:latin typeface="Arial" panose="020B0604020202020204" pitchFamily="34" charset="0"/>
                <a:cs typeface="Arial" panose="020B0604020202020204" pitchFamily="34" charset="0"/>
              </a:rPr>
              <a:t>Cengage Learning. All Rights Reserved. May not be scanned, copied or duplicated, or posted to a publicly accessible website, in whole or in part.</a:t>
            </a:r>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225425" indent="-225425" algn="l" rtl="0" eaLnBrk="0" fontAlgn="base" hangingPunct="0">
      <a:spcBef>
        <a:spcPct val="30000"/>
      </a:spcBef>
      <a:spcAft>
        <a:spcPct val="0"/>
      </a:spcAft>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688975" indent="-225425" algn="l" rtl="0" eaLnBrk="0" fontAlgn="base" hangingPunct="0">
      <a:spcBef>
        <a:spcPct val="30000"/>
      </a:spcBef>
      <a:spcAft>
        <a:spcPct val="0"/>
      </a:spcAft>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139825" indent="-225425" algn="l" rtl="0" eaLnBrk="0" fontAlgn="base" hangingPunct="0">
      <a:spcBef>
        <a:spcPct val="30000"/>
      </a:spcBef>
      <a:spcAft>
        <a:spcPct val="0"/>
      </a:spcAft>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4pPr>
    <a:lvl5pPr marL="1603375" indent="-225425" algn="l" rtl="0" eaLnBrk="0" fontAlgn="base" hangingPunct="0">
      <a:spcBef>
        <a:spcPct val="30000"/>
      </a:spcBef>
      <a:spcAft>
        <a:spcPct val="0"/>
      </a:spcAft>
      <a:buFont typeface="Courier New" panose="02070309020205020404" pitchFamily="49" charset="0"/>
      <a:buChar char="o"/>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Add</a:t>
            </a:r>
            <a:r>
              <a:rPr lang="en-US" baseline="0"/>
              <a:t> slide notes here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CAE60C-72A0-D14D-8733-C13212F694AD}" type="slidenum">
              <a:rPr kumimoji="0" lang="en-US" sz="1000" b="0" i="0" u="none" strike="noStrike" kern="1200" cap="none" spc="0" normalizeH="0" baseline="0" noProof="0" smtClean="0">
                <a:ln>
                  <a:noFill/>
                </a:ln>
                <a:solidFill>
                  <a:prstClr val="white">
                    <a:lumMod val="50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000" b="0"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05703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xfrm>
            <a:off x="393700" y="692150"/>
            <a:ext cx="6070600" cy="3416300"/>
          </a:xfrm>
          <a:ln/>
        </p:spPr>
      </p:sp>
      <p:sp>
        <p:nvSpPr>
          <p:cNvPr id="1228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393700" y="692150"/>
            <a:ext cx="6070600" cy="3416300"/>
          </a:xfrm>
          <a:ln/>
        </p:spPr>
      </p:sp>
      <p:sp>
        <p:nvSpPr>
          <p:cNvPr id="4710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dirty="0"/>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Anderson, Sweeney, Williams, </a:t>
            </a:r>
            <a:r>
              <a:rPr lang="en-US" dirty="0" err="1"/>
              <a:t>Camm</a:t>
            </a:r>
            <a:r>
              <a:rPr lang="en-US" dirty="0"/>
              <a:t>,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dirty="0"/>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dirty="0"/>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dirty="0"/>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dirty="0"/>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dirty="0"/>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dirty="0"/>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dirty="0"/>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dirty="0"/>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dirty="0"/>
              <a:t>Insert here 8</a:t>
            </a:r>
          </a:p>
        </p:txBody>
      </p:sp>
    </p:spTree>
    <p:custDataLst>
      <p:tags r:id="rId1"/>
    </p:custDataLst>
    <p:extLst>
      <p:ext uri="{BB962C8B-B14F-4D97-AF65-F5344CB8AC3E}">
        <p14:creationId xmlns:p14="http://schemas.microsoft.com/office/powerpoint/2010/main" val="295870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anose="020B0604020202020204" pitchFamily="34" charset="0"/>
              <a:buChar char="•"/>
              <a:defRPr sz="2400" b="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2288072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anose="020B0604020202020204" pitchFamily="34" charset="0"/>
              <a:buChar char="•"/>
              <a:defRPr sz="2400" b="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anose="020B0604020202020204" pitchFamily="34" charset="0"/>
              <a:buChar char="•"/>
              <a:defRPr sz="2400" b="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27286503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marL="1143000" indent="-228600">
              <a:spcAft>
                <a:spcPts val="800"/>
              </a:spcAft>
              <a:buFont typeface="Arial" panose="020B0604020202020204" pitchFamily="34" charset="0"/>
              <a:buChar char="•"/>
              <a:defRPr sz="1800" b="0"/>
            </a:lvl3pPr>
          </a:lstStyle>
          <a:p>
            <a:pPr lvl="0"/>
            <a:r>
              <a:rPr lang="en-US" dirty="0"/>
              <a:t>First Level</a:t>
            </a:r>
          </a:p>
          <a:p>
            <a:pPr lvl="1"/>
            <a:r>
              <a:rPr lang="en-US" dirty="0"/>
              <a:t>Second level</a:t>
            </a:r>
          </a:p>
          <a:p>
            <a:pPr lvl="2"/>
            <a:r>
              <a:rPr lang="en-US" dirty="0"/>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marL="1143000" indent="-228600">
              <a:spcAft>
                <a:spcPts val="800"/>
              </a:spcAft>
              <a:buFont typeface="Arial" panose="020B0604020202020204" pitchFamily="34" charset="0"/>
              <a:buChar char="•"/>
              <a:defRPr sz="1800" b="0"/>
            </a:lvl3pPr>
          </a:lstStyle>
          <a:p>
            <a:pPr lvl="0"/>
            <a:r>
              <a:rPr lang="en-US" dirty="0"/>
              <a:t>First Level</a:t>
            </a:r>
          </a:p>
          <a:p>
            <a:pPr lvl="1"/>
            <a:r>
              <a:rPr lang="en-US" dirty="0"/>
              <a:t>Second level</a:t>
            </a:r>
          </a:p>
          <a:p>
            <a:pPr lvl="2"/>
            <a:r>
              <a:rPr lang="en-US" dirty="0"/>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dirty="0"/>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marL="1143000" indent="-228600">
              <a:spcAft>
                <a:spcPts val="800"/>
              </a:spcAft>
              <a:buFont typeface="Arial" panose="020B0604020202020204" pitchFamily="34" charset="0"/>
              <a:buChar char="•"/>
              <a:defRPr sz="18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950828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a:spcAft>
                <a:spcPts val="800"/>
              </a:spcAft>
              <a:defRPr sz="1800" b="0"/>
            </a:lvl3pPr>
          </a:lstStyle>
          <a:p>
            <a:pPr lvl="0"/>
            <a:r>
              <a:rPr lang="en-US" dirty="0"/>
              <a:t>First Level</a:t>
            </a:r>
          </a:p>
          <a:p>
            <a:pPr lvl="1"/>
            <a:r>
              <a:rPr lang="en-US" dirty="0"/>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a:spcAft>
                <a:spcPts val="800"/>
              </a:spcAft>
              <a:defRPr sz="1800" b="0"/>
            </a:lvl3pPr>
          </a:lstStyle>
          <a:p>
            <a:pPr lvl="0"/>
            <a:r>
              <a:rPr lang="en-US" dirty="0"/>
              <a:t>First Level</a:t>
            </a:r>
          </a:p>
          <a:p>
            <a:pPr lvl="1"/>
            <a:r>
              <a:rPr lang="en-US" dirty="0"/>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dirty="0"/>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a:spcAft>
                <a:spcPts val="800"/>
              </a:spcAft>
              <a:defRPr sz="1800" b="0"/>
            </a:lvl3pPr>
          </a:lstStyle>
          <a:p>
            <a:pPr lvl="0"/>
            <a:r>
              <a:rPr lang="en-US" dirty="0"/>
              <a:t>First Level</a:t>
            </a:r>
          </a:p>
          <a:p>
            <a:pPr lvl="1"/>
            <a:r>
              <a:rPr lang="en-US" dirty="0"/>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dirty="0"/>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a:spcAft>
                <a:spcPts val="800"/>
              </a:spcAft>
              <a:defRPr sz="1800" b="0"/>
            </a:lvl3pPr>
          </a:lstStyle>
          <a:p>
            <a:pPr lvl="0"/>
            <a:r>
              <a:rPr lang="en-US" dirty="0"/>
              <a:t>First Level</a:t>
            </a:r>
          </a:p>
          <a:p>
            <a:pPr lvl="1"/>
            <a:r>
              <a:rPr lang="en-US" dirty="0"/>
              <a:t>Second level</a:t>
            </a:r>
          </a:p>
        </p:txBody>
      </p:sp>
    </p:spTree>
    <p:custDataLst>
      <p:tags r:id="rId1"/>
    </p:custDataLst>
    <p:extLst>
      <p:ext uri="{BB962C8B-B14F-4D97-AF65-F5344CB8AC3E}">
        <p14:creationId xmlns:p14="http://schemas.microsoft.com/office/powerpoint/2010/main" val="2645674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EED40D-12D2-452E-9D6A-7895667F6CB9}" type="datetime1">
              <a:rPr lang="en-US" smtClean="0"/>
              <a:t>10/7/2025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F55B7-AB20-4020-A347-1B103E170E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55B1EA-FB9A-46A6-869A-A639C9A3F5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1E03D3-CAE4-40DC-99CF-06A38591F6F4}"/>
              </a:ext>
            </a:extLst>
          </p:cNvPr>
          <p:cNvSpPr>
            <a:spLocks noGrp="1"/>
          </p:cNvSpPr>
          <p:nvPr>
            <p:ph type="dt" sz="half" idx="10"/>
          </p:nvPr>
        </p:nvSpPr>
        <p:spPr/>
        <p:txBody>
          <a:bodyPr/>
          <a:lstStyle/>
          <a:p>
            <a:fld id="{4D0703E8-0F2E-45D9-AA4E-0519BBDE61CB}" type="datetimeFigureOut">
              <a:rPr lang="en-US" smtClean="0"/>
              <a:t>10/7/2025</a:t>
            </a:fld>
            <a:endParaRPr lang="en-US"/>
          </a:p>
        </p:txBody>
      </p:sp>
      <p:sp>
        <p:nvSpPr>
          <p:cNvPr id="5" name="Footer Placeholder 4">
            <a:extLst>
              <a:ext uri="{FF2B5EF4-FFF2-40B4-BE49-F238E27FC236}">
                <a16:creationId xmlns:a16="http://schemas.microsoft.com/office/drawing/2014/main" id="{D6D9B078-E3E5-477A-A0FB-0A546027B4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467BD6-BEA9-49CC-B5DE-10AAF21DB897}"/>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17952468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7F09-F264-4A8E-B201-061552F98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1E396A-EA10-421E-9FA1-854B1A08A5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F3B85-BF59-4557-B66F-B314811C4EBB}"/>
              </a:ext>
            </a:extLst>
          </p:cNvPr>
          <p:cNvSpPr>
            <a:spLocks noGrp="1"/>
          </p:cNvSpPr>
          <p:nvPr>
            <p:ph type="dt" sz="half" idx="10"/>
          </p:nvPr>
        </p:nvSpPr>
        <p:spPr/>
        <p:txBody>
          <a:bodyPr/>
          <a:lstStyle/>
          <a:p>
            <a:fld id="{4D0703E8-0F2E-45D9-AA4E-0519BBDE61CB}" type="datetimeFigureOut">
              <a:rPr lang="en-US" smtClean="0"/>
              <a:t>10/7/2025</a:t>
            </a:fld>
            <a:endParaRPr lang="en-US"/>
          </a:p>
        </p:txBody>
      </p:sp>
      <p:sp>
        <p:nvSpPr>
          <p:cNvPr id="5" name="Footer Placeholder 4">
            <a:extLst>
              <a:ext uri="{FF2B5EF4-FFF2-40B4-BE49-F238E27FC236}">
                <a16:creationId xmlns:a16="http://schemas.microsoft.com/office/drawing/2014/main" id="{94D20107-BD93-4B25-8DF3-B58F5E75C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F06A50-7A5F-4910-A073-DA33C5F71E5E}"/>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12423107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DA80D-2919-4F05-A23B-94E0999262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277612-6AC5-4D94-B2AD-20CED8D3FF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D901D2-66FD-45D6-85B0-DECBE326AC3F}"/>
              </a:ext>
            </a:extLst>
          </p:cNvPr>
          <p:cNvSpPr>
            <a:spLocks noGrp="1"/>
          </p:cNvSpPr>
          <p:nvPr>
            <p:ph type="dt" sz="half" idx="10"/>
          </p:nvPr>
        </p:nvSpPr>
        <p:spPr/>
        <p:txBody>
          <a:bodyPr/>
          <a:lstStyle/>
          <a:p>
            <a:fld id="{4D0703E8-0F2E-45D9-AA4E-0519BBDE61CB}" type="datetimeFigureOut">
              <a:rPr lang="en-US" smtClean="0"/>
              <a:t>10/7/2025</a:t>
            </a:fld>
            <a:endParaRPr lang="en-US"/>
          </a:p>
        </p:txBody>
      </p:sp>
      <p:sp>
        <p:nvSpPr>
          <p:cNvPr id="5" name="Footer Placeholder 4">
            <a:extLst>
              <a:ext uri="{FF2B5EF4-FFF2-40B4-BE49-F238E27FC236}">
                <a16:creationId xmlns:a16="http://schemas.microsoft.com/office/drawing/2014/main" id="{ECE33E07-FBBF-4CBF-8C1F-E04978B5F5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629DB1-B3F1-45BE-BF74-5BE24D20DCAA}"/>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5828091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86EC3-52B4-42A8-8CC5-B6487BA3FD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87F1B9-4363-46F8-91A9-81AF57B591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504D9D-C381-46BF-B4F8-BC74D11D3D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23B43E-88EF-4EE7-9030-CA67ABC92C0E}"/>
              </a:ext>
            </a:extLst>
          </p:cNvPr>
          <p:cNvSpPr>
            <a:spLocks noGrp="1"/>
          </p:cNvSpPr>
          <p:nvPr>
            <p:ph type="dt" sz="half" idx="10"/>
          </p:nvPr>
        </p:nvSpPr>
        <p:spPr/>
        <p:txBody>
          <a:bodyPr/>
          <a:lstStyle/>
          <a:p>
            <a:fld id="{4D0703E8-0F2E-45D9-AA4E-0519BBDE61CB}" type="datetimeFigureOut">
              <a:rPr lang="en-US" smtClean="0"/>
              <a:t>10/7/2025</a:t>
            </a:fld>
            <a:endParaRPr lang="en-US"/>
          </a:p>
        </p:txBody>
      </p:sp>
      <p:sp>
        <p:nvSpPr>
          <p:cNvPr id="6" name="Footer Placeholder 5">
            <a:extLst>
              <a:ext uri="{FF2B5EF4-FFF2-40B4-BE49-F238E27FC236}">
                <a16:creationId xmlns:a16="http://schemas.microsoft.com/office/drawing/2014/main" id="{C388508B-C526-40A3-A45D-42DC60E085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1BC99D-1D53-43CC-A18F-C97DDF8688FA}"/>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1168870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F6106-BBBC-4032-B1C1-BB6CA50EEB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8C7D72-15F3-4AB6-B447-CAD30E4C66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97FA88-AD31-4318-AC2A-944A4466A1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F66B3B-3E5A-4185-BA19-5ECE513420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F11A33-BC0F-4FF2-B008-6116814D14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A3B9A1-657B-481A-8030-762BCCA636AC}"/>
              </a:ext>
            </a:extLst>
          </p:cNvPr>
          <p:cNvSpPr>
            <a:spLocks noGrp="1"/>
          </p:cNvSpPr>
          <p:nvPr>
            <p:ph type="dt" sz="half" idx="10"/>
          </p:nvPr>
        </p:nvSpPr>
        <p:spPr/>
        <p:txBody>
          <a:bodyPr/>
          <a:lstStyle/>
          <a:p>
            <a:fld id="{4D0703E8-0F2E-45D9-AA4E-0519BBDE61CB}" type="datetimeFigureOut">
              <a:rPr lang="en-US" smtClean="0"/>
              <a:t>10/7/2025</a:t>
            </a:fld>
            <a:endParaRPr lang="en-US"/>
          </a:p>
        </p:txBody>
      </p:sp>
      <p:sp>
        <p:nvSpPr>
          <p:cNvPr id="8" name="Footer Placeholder 7">
            <a:extLst>
              <a:ext uri="{FF2B5EF4-FFF2-40B4-BE49-F238E27FC236}">
                <a16:creationId xmlns:a16="http://schemas.microsoft.com/office/drawing/2014/main" id="{262FD6F9-D9E8-4313-AAA7-A1704EB9AF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4A4C5A-3782-4327-81A4-278CA48AB67D}"/>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3500255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EFDE7-7302-488B-AFAE-669463C3B7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A93B34-28D0-433E-A61C-957B0E77FE6A}"/>
              </a:ext>
            </a:extLst>
          </p:cNvPr>
          <p:cNvSpPr>
            <a:spLocks noGrp="1"/>
          </p:cNvSpPr>
          <p:nvPr>
            <p:ph type="dt" sz="half" idx="10"/>
          </p:nvPr>
        </p:nvSpPr>
        <p:spPr/>
        <p:txBody>
          <a:bodyPr/>
          <a:lstStyle/>
          <a:p>
            <a:fld id="{4D0703E8-0F2E-45D9-AA4E-0519BBDE61CB}" type="datetimeFigureOut">
              <a:rPr lang="en-US" smtClean="0"/>
              <a:t>10/7/2025</a:t>
            </a:fld>
            <a:endParaRPr lang="en-US"/>
          </a:p>
        </p:txBody>
      </p:sp>
      <p:sp>
        <p:nvSpPr>
          <p:cNvPr id="4" name="Footer Placeholder 3">
            <a:extLst>
              <a:ext uri="{FF2B5EF4-FFF2-40B4-BE49-F238E27FC236}">
                <a16:creationId xmlns:a16="http://schemas.microsoft.com/office/drawing/2014/main" id="{116DF7B7-4FAE-4A30-BE3C-CBFCA3A099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7B6295-84E3-42B9-9393-98E65EC0B69E}"/>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12533027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B7E83-26BE-4A9E-B50C-C0AFCDC347B5}"/>
              </a:ext>
            </a:extLst>
          </p:cNvPr>
          <p:cNvSpPr>
            <a:spLocks noGrp="1"/>
          </p:cNvSpPr>
          <p:nvPr>
            <p:ph type="dt" sz="half" idx="10"/>
          </p:nvPr>
        </p:nvSpPr>
        <p:spPr/>
        <p:txBody>
          <a:bodyPr/>
          <a:lstStyle/>
          <a:p>
            <a:fld id="{4D0703E8-0F2E-45D9-AA4E-0519BBDE61CB}" type="datetimeFigureOut">
              <a:rPr lang="en-US" smtClean="0"/>
              <a:t>10/7/2025</a:t>
            </a:fld>
            <a:endParaRPr lang="en-US"/>
          </a:p>
        </p:txBody>
      </p:sp>
      <p:sp>
        <p:nvSpPr>
          <p:cNvPr id="3" name="Footer Placeholder 2">
            <a:extLst>
              <a:ext uri="{FF2B5EF4-FFF2-40B4-BE49-F238E27FC236}">
                <a16:creationId xmlns:a16="http://schemas.microsoft.com/office/drawing/2014/main" id="{B80C4261-0F8B-4343-B027-946EF49DDD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A679A8-73F5-47C5-AE2A-902C13C818B9}"/>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7670914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4EA68-10B9-4A27-9B18-985AB2EFB4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0ED2B0-D7C3-4776-A2BE-C245D7C33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6C1191-4683-4B2D-BBC5-1390B743C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2A96C3-643D-4C5A-AB01-A20B8682E937}"/>
              </a:ext>
            </a:extLst>
          </p:cNvPr>
          <p:cNvSpPr>
            <a:spLocks noGrp="1"/>
          </p:cNvSpPr>
          <p:nvPr>
            <p:ph type="dt" sz="half" idx="10"/>
          </p:nvPr>
        </p:nvSpPr>
        <p:spPr/>
        <p:txBody>
          <a:bodyPr/>
          <a:lstStyle/>
          <a:p>
            <a:fld id="{4D0703E8-0F2E-45D9-AA4E-0519BBDE61CB}" type="datetimeFigureOut">
              <a:rPr lang="en-US" smtClean="0"/>
              <a:t>10/7/2025</a:t>
            </a:fld>
            <a:endParaRPr lang="en-US"/>
          </a:p>
        </p:txBody>
      </p:sp>
      <p:sp>
        <p:nvSpPr>
          <p:cNvPr id="6" name="Footer Placeholder 5">
            <a:extLst>
              <a:ext uri="{FF2B5EF4-FFF2-40B4-BE49-F238E27FC236}">
                <a16:creationId xmlns:a16="http://schemas.microsoft.com/office/drawing/2014/main" id="{0BB79921-EBA7-454E-9BFA-7F54DC3E87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271EB3-C076-4DAB-9564-A783C3CD4F5D}"/>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12558873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EBC19-7917-474B-973A-7E3E5C988B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620FD7-F53B-4564-A9C5-8EA6DDD66B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E4605C-9BA6-4274-BA30-F40A3B83FA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CA0682-680F-4314-B8BB-2DDFC72C4243}"/>
              </a:ext>
            </a:extLst>
          </p:cNvPr>
          <p:cNvSpPr>
            <a:spLocks noGrp="1"/>
          </p:cNvSpPr>
          <p:nvPr>
            <p:ph type="dt" sz="half" idx="10"/>
          </p:nvPr>
        </p:nvSpPr>
        <p:spPr/>
        <p:txBody>
          <a:bodyPr/>
          <a:lstStyle/>
          <a:p>
            <a:fld id="{4D0703E8-0F2E-45D9-AA4E-0519BBDE61CB}" type="datetimeFigureOut">
              <a:rPr lang="en-US" smtClean="0"/>
              <a:t>10/7/2025</a:t>
            </a:fld>
            <a:endParaRPr lang="en-US"/>
          </a:p>
        </p:txBody>
      </p:sp>
      <p:sp>
        <p:nvSpPr>
          <p:cNvPr id="6" name="Footer Placeholder 5">
            <a:extLst>
              <a:ext uri="{FF2B5EF4-FFF2-40B4-BE49-F238E27FC236}">
                <a16:creationId xmlns:a16="http://schemas.microsoft.com/office/drawing/2014/main" id="{7B54AF78-0894-4666-9ACB-0AF5CE0D0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2C9F5F-631C-44B1-B498-CD7D216B63E6}"/>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20488884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2D812-B47E-41CA-8F02-E737003B5F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90217F-8D48-4667-878B-B6701BCD65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1AF798-746B-4568-BFE7-614DC0CDA4A6}"/>
              </a:ext>
            </a:extLst>
          </p:cNvPr>
          <p:cNvSpPr>
            <a:spLocks noGrp="1"/>
          </p:cNvSpPr>
          <p:nvPr>
            <p:ph type="dt" sz="half" idx="10"/>
          </p:nvPr>
        </p:nvSpPr>
        <p:spPr/>
        <p:txBody>
          <a:bodyPr/>
          <a:lstStyle/>
          <a:p>
            <a:fld id="{4D0703E8-0F2E-45D9-AA4E-0519BBDE61CB}" type="datetimeFigureOut">
              <a:rPr lang="en-US" smtClean="0"/>
              <a:t>10/7/2025</a:t>
            </a:fld>
            <a:endParaRPr lang="en-US"/>
          </a:p>
        </p:txBody>
      </p:sp>
      <p:sp>
        <p:nvSpPr>
          <p:cNvPr id="5" name="Footer Placeholder 4">
            <a:extLst>
              <a:ext uri="{FF2B5EF4-FFF2-40B4-BE49-F238E27FC236}">
                <a16:creationId xmlns:a16="http://schemas.microsoft.com/office/drawing/2014/main" id="{D8FB8A45-E686-48B5-AF87-2B844D7C2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BDE65-4201-4BC6-B786-33672D0C7EB2}"/>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34810239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6884AE-3B93-4DB8-90F6-49CA662301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504D8D-E4C8-4972-A1E4-B0DD792543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0A81AC-EE9C-4D11-BF56-68E5A93835AA}"/>
              </a:ext>
            </a:extLst>
          </p:cNvPr>
          <p:cNvSpPr>
            <a:spLocks noGrp="1"/>
          </p:cNvSpPr>
          <p:nvPr>
            <p:ph type="dt" sz="half" idx="10"/>
          </p:nvPr>
        </p:nvSpPr>
        <p:spPr/>
        <p:txBody>
          <a:bodyPr/>
          <a:lstStyle/>
          <a:p>
            <a:fld id="{4D0703E8-0F2E-45D9-AA4E-0519BBDE61CB}" type="datetimeFigureOut">
              <a:rPr lang="en-US" smtClean="0"/>
              <a:t>10/7/2025</a:t>
            </a:fld>
            <a:endParaRPr lang="en-US"/>
          </a:p>
        </p:txBody>
      </p:sp>
      <p:sp>
        <p:nvSpPr>
          <p:cNvPr id="5" name="Footer Placeholder 4">
            <a:extLst>
              <a:ext uri="{FF2B5EF4-FFF2-40B4-BE49-F238E27FC236}">
                <a16:creationId xmlns:a16="http://schemas.microsoft.com/office/drawing/2014/main" id="{6863DBB0-EC16-49F1-ACDA-04DC406F3E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DAC8E-1650-45F0-9F59-B10D4EE43488}"/>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30184582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Section">
    <p:bg>
      <p:bgPr>
        <a:solidFill>
          <a:schemeClr val="accent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838200" y="2820280"/>
            <a:ext cx="10515600" cy="1217447"/>
          </a:xfrm>
        </p:spPr>
        <p:txBody>
          <a:bodyPr/>
          <a:lstStyle>
            <a:lvl1pPr>
              <a:defRPr sz="6000">
                <a:solidFill>
                  <a:schemeClr val="bg1"/>
                </a:solidFill>
              </a:defRPr>
            </a:lvl1pPr>
          </a:lstStyle>
          <a:p>
            <a:r>
              <a:rPr lang="en-US" dirty="0"/>
              <a:t>Section Title</a:t>
            </a:r>
          </a:p>
        </p:txBody>
      </p:sp>
    </p:spTree>
    <p:custDataLst>
      <p:tags r:id="rId1"/>
    </p:custDataLst>
    <p:extLst>
      <p:ext uri="{BB962C8B-B14F-4D97-AF65-F5344CB8AC3E}">
        <p14:creationId xmlns:p14="http://schemas.microsoft.com/office/powerpoint/2010/main" val="2761707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066196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pic>
        <p:nvPicPr>
          <p:cNvPr id="4" name="Picture 2">
            <a:extLst>
              <a:ext uri="{FF2B5EF4-FFF2-40B4-BE49-F238E27FC236}">
                <a16:creationId xmlns:a16="http://schemas.microsoft.com/office/drawing/2014/main" id="{15592102-E470-4D93-93D3-C93374BFAD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2350402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834274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dirty="0"/>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1489189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dirty="0"/>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anose="020B0604020202020204" pitchFamily="34" charset="0"/>
              <a:buChar char="•"/>
              <a:defRPr sz="900" b="0"/>
            </a:lvl1pPr>
            <a:lvl2pPr marL="336550" indent="-112713">
              <a:buFont typeface="Arial" panose="020B0604020202020204" pitchFamily="34" charset="0"/>
              <a:buChar char="•"/>
              <a:defRPr sz="900" b="0"/>
            </a:lvl2pPr>
            <a:lvl3pPr marL="685800" indent="-168275">
              <a:buFont typeface="Arial" panose="020B0604020202020204" pitchFamily="34" charset="0"/>
              <a:buChar char="•"/>
              <a:defRPr sz="900" b="0"/>
            </a:lvl3pPr>
            <a:lvl4pPr>
              <a:defRPr sz="900" b="0"/>
            </a:lvl4pPr>
            <a:lvl5pPr>
              <a:defRPr sz="900" b="0"/>
            </a:lvl5pPr>
          </a:lstStyle>
          <a:p>
            <a:pPr lvl="0"/>
            <a:r>
              <a:rPr lang="en-US" dirty="0"/>
              <a:t>Click to edit Master text styles</a:t>
            </a:r>
          </a:p>
          <a:p>
            <a:pPr lvl="1"/>
            <a:r>
              <a:rPr lang="en-US" dirty="0"/>
              <a:t>Second level</a:t>
            </a:r>
          </a:p>
          <a:p>
            <a:pPr lvl="2"/>
            <a:r>
              <a:rPr lang="en-US" dirty="0"/>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2380733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anose="020B0604020202020204" pitchFamily="34" charset="0"/>
              <a:buChar char="•"/>
              <a:defRPr sz="2400" b="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dirty="0"/>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dirty="0"/>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dirty="0"/>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dirty="0"/>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dirty="0"/>
              <a:t>Slide Title</a:t>
            </a:r>
          </a:p>
        </p:txBody>
      </p:sp>
    </p:spTree>
    <p:custDataLst>
      <p:tags r:id="rId1"/>
    </p:custDataLst>
    <p:extLst>
      <p:ext uri="{BB962C8B-B14F-4D97-AF65-F5344CB8AC3E}">
        <p14:creationId xmlns:p14="http://schemas.microsoft.com/office/powerpoint/2010/main" val="3888260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anose="020B0604020202020204" pitchFamily="34" charset="0"/>
              <a:buChar char="•"/>
              <a:defRPr sz="2400" b="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dirty="0"/>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dirty="0"/>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dirty="0"/>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dirty="0"/>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dirty="0"/>
              <a:t>Slide Title</a:t>
            </a:r>
          </a:p>
        </p:txBody>
      </p:sp>
      <p:sp>
        <p:nvSpPr>
          <p:cNvPr id="12" name="Rectangle 11">
            <a:extLst>
              <a:ext uri="{FF2B5EF4-FFF2-40B4-BE49-F238E27FC236}">
                <a16:creationId xmlns:a16="http://schemas.microsoft.com/office/drawing/2014/main" id="{C84D993D-A5D8-47C0-8CF5-AD833625EF35}"/>
              </a:ext>
            </a:extLst>
          </p:cNvPr>
          <p:cNvSpPr/>
          <p:nvPr userDrawn="1"/>
        </p:nvSpPr>
        <p:spPr>
          <a:xfrm>
            <a:off x="5469761" y="3391748"/>
            <a:ext cx="785793" cy="523220"/>
          </a:xfrm>
          <a:prstGeom prst="rect">
            <a:avLst/>
          </a:prstGeom>
        </p:spPr>
        <p:txBody>
          <a:bodyPr wrap="none">
            <a:spAutoFit/>
          </a:bodyPr>
          <a:lstStyle/>
          <a:p>
            <a:r>
              <a:rPr lang="en-US" sz="2800" dirty="0">
                <a:solidFill>
                  <a:srgbClr val="FFBFCC"/>
                </a:solidFill>
                <a:effectLst>
                  <a:glow rad="254000">
                    <a:srgbClr val="E0004D">
                      <a:satMod val="175000"/>
                      <a:alpha val="25000"/>
                    </a:srgbClr>
                  </a:glow>
                </a:effectLst>
                <a:latin typeface="Arial" panose="020B0604020202020204"/>
              </a:rPr>
              <a:t>130</a:t>
            </a:r>
            <a:endParaRPr lang="en-IN" dirty="0">
              <a:solidFill>
                <a:srgbClr val="FFBFCC"/>
              </a:solidFill>
            </a:endParaRPr>
          </a:p>
        </p:txBody>
      </p:sp>
      <p:sp>
        <p:nvSpPr>
          <p:cNvPr id="13" name="Rectangle 12">
            <a:extLst>
              <a:ext uri="{FF2B5EF4-FFF2-40B4-BE49-F238E27FC236}">
                <a16:creationId xmlns:a16="http://schemas.microsoft.com/office/drawing/2014/main" id="{953C833D-F53F-42FF-9094-D746F4D99AB9}"/>
              </a:ext>
            </a:extLst>
          </p:cNvPr>
          <p:cNvSpPr/>
          <p:nvPr userDrawn="1"/>
        </p:nvSpPr>
        <p:spPr>
          <a:xfrm>
            <a:off x="5483522" y="5612416"/>
            <a:ext cx="1085554" cy="523220"/>
          </a:xfrm>
          <a:prstGeom prst="rect">
            <a:avLst/>
          </a:prstGeom>
        </p:spPr>
        <p:txBody>
          <a:bodyPr wrap="none">
            <a:spAutoFit/>
          </a:bodyPr>
          <a:lstStyle/>
          <a:p>
            <a:r>
              <a:rPr lang="en-US" sz="2800" dirty="0">
                <a:solidFill>
                  <a:srgbClr val="FFBFCC"/>
                </a:solidFill>
                <a:effectLst>
                  <a:glow rad="254000">
                    <a:srgbClr val="E0004D">
                      <a:satMod val="175000"/>
                      <a:alpha val="25000"/>
                    </a:srgbClr>
                  </a:glow>
                </a:effectLst>
                <a:latin typeface="Arial" panose="020B0604020202020204"/>
              </a:rPr>
              <a:t>33.33</a:t>
            </a:r>
            <a:endParaRPr lang="en-IN" dirty="0">
              <a:solidFill>
                <a:srgbClr val="FFBFCC"/>
              </a:solidFill>
            </a:endParaRPr>
          </a:p>
        </p:txBody>
      </p:sp>
    </p:spTree>
    <p:custDataLst>
      <p:tags r:id="rId1"/>
    </p:custDataLst>
    <p:extLst>
      <p:ext uri="{BB962C8B-B14F-4D97-AF65-F5344CB8AC3E}">
        <p14:creationId xmlns:p14="http://schemas.microsoft.com/office/powerpoint/2010/main" val="744757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heme" Target="../theme/theme3.xml"/><Relationship Id="rId1" Type="http://schemas.openxmlformats.org/officeDocument/2006/relationships/slideLayout" Target="../slideLayouts/slideLayout27.xml"/><Relationship Id="rId4"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a:spLocks/>
          </p:cNvSpPr>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fld id="{963FCBED-9BC8-44C8-B578-C394BC67F972}" type="slidenum">
              <a:rPr lang="en-US" sz="1000" smtClean="0">
                <a:solidFill>
                  <a:schemeClr val="tx1">
                    <a:lumMod val="60000"/>
                    <a:lumOff val="40000"/>
                  </a:schemeClr>
                </a:solidFill>
                <a:latin typeface="+mn-lt"/>
              </a:rPr>
              <a:pPr/>
              <a:t>‹#›</a:t>
            </a:fld>
            <a:endParaRPr lang="en-US" sz="1000" dirty="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dirty="0"/>
              <a:t>Slide Title</a:t>
            </a:r>
            <a:br>
              <a:rPr lang="en-US" dirty="0"/>
            </a:br>
            <a:endParaRPr lang="en-US" dirty="0"/>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dirty="0"/>
              <a:t>First Level</a:t>
            </a:r>
          </a:p>
          <a:p>
            <a:pPr lvl="1"/>
            <a:r>
              <a:rPr lang="en-US" dirty="0"/>
              <a:t>Second level</a:t>
            </a:r>
          </a:p>
          <a:p>
            <a:pPr lvl="2"/>
            <a:r>
              <a:rPr lang="en-US" dirty="0"/>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p>
            <a:pPr algn="ctr"/>
            <a:r>
              <a:rPr lang="en-US" sz="900" dirty="0">
                <a:solidFill>
                  <a:schemeClr val="tx1">
                    <a:lumMod val="60000"/>
                    <a:lumOff val="40000"/>
                  </a:schemeClr>
                </a:solidFill>
                <a:latin typeface="Arial" panose="020B0604020202020204" pitchFamily="34" charset="0"/>
                <a:cs typeface="Arial" panose="020B0604020202020204" pitchFamily="34" charset="0"/>
              </a:rPr>
              <a:t>© 2021</a:t>
            </a:r>
            <a:r>
              <a:rPr lang="en-US" sz="900" baseline="0" dirty="0">
                <a:solidFill>
                  <a:schemeClr val="tx1">
                    <a:lumMod val="60000"/>
                    <a:lumOff val="40000"/>
                  </a:schemeClr>
                </a:solidFill>
                <a:latin typeface="Arial" panose="020B0604020202020204" pitchFamily="34" charset="0"/>
                <a:cs typeface="Arial" panose="020B0604020202020204" pitchFamily="34" charset="0"/>
              </a:rPr>
              <a:t> </a:t>
            </a:r>
            <a:r>
              <a:rPr lang="en-US" sz="900" dirty="0">
                <a:solidFill>
                  <a:schemeClr val="tx1">
                    <a:lumMod val="60000"/>
                    <a:lumOff val="40000"/>
                  </a:schemeClr>
                </a:solidFill>
                <a:latin typeface="Arial" panose="020B0604020202020204" pitchFamily="34" charset="0"/>
                <a:cs typeface="Arial" panose="020B0604020202020204"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7"/>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3763" r:id="rId1"/>
    <p:sldLayoutId id="2147483727" r:id="rId2"/>
    <p:sldLayoutId id="2147483753" r:id="rId3"/>
    <p:sldLayoutId id="2147483778" r:id="rId4"/>
    <p:sldLayoutId id="2147483728" r:id="rId5"/>
    <p:sldLayoutId id="2147483736" r:id="rId6"/>
    <p:sldLayoutId id="2147483729" r:id="rId7"/>
    <p:sldLayoutId id="2147483760" r:id="rId8"/>
    <p:sldLayoutId id="2147483777" r:id="rId9"/>
    <p:sldLayoutId id="2147483730" r:id="rId10"/>
    <p:sldLayoutId id="2147483732" r:id="rId11"/>
    <p:sldLayoutId id="2147483761" r:id="rId12"/>
    <p:sldLayoutId id="2147483737" r:id="rId13"/>
    <p:sldLayoutId id="2147483762" r:id="rId14"/>
    <p:sldLayoutId id="2147483776" r:id="rId15"/>
  </p:sldLayoutIdLst>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967DE2-25E2-44E3-8938-01CE838508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D30286-CFB9-4239-9F4B-C16CCB9DB1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2DE0B7-756E-4C9F-83D4-5679FCF911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0703E8-0F2E-45D9-AA4E-0519BBDE61CB}" type="datetimeFigureOut">
              <a:rPr lang="en-US" smtClean="0"/>
              <a:t>10/7/2025</a:t>
            </a:fld>
            <a:endParaRPr lang="en-US"/>
          </a:p>
        </p:txBody>
      </p:sp>
      <p:sp>
        <p:nvSpPr>
          <p:cNvPr id="5" name="Footer Placeholder 4">
            <a:extLst>
              <a:ext uri="{FF2B5EF4-FFF2-40B4-BE49-F238E27FC236}">
                <a16:creationId xmlns:a16="http://schemas.microsoft.com/office/drawing/2014/main" id="{273AA87F-6D71-4667-8CE0-01C7C1D0CA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4D9A39-EF53-4F50-9A24-E8E4FA87EF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EA4EC-DBC8-477D-90FA-AEBF8F7494C5}" type="slidenum">
              <a:rPr lang="en-US" smtClean="0"/>
              <a:t>‹#›</a:t>
            </a:fld>
            <a:endParaRPr lang="en-US"/>
          </a:p>
        </p:txBody>
      </p:sp>
    </p:spTree>
    <p:extLst>
      <p:ext uri="{BB962C8B-B14F-4D97-AF65-F5344CB8AC3E}">
        <p14:creationId xmlns:p14="http://schemas.microsoft.com/office/powerpoint/2010/main" val="3008087828"/>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a:spLocks/>
          </p:cNvSpPr>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fld id="{963FCBED-9BC8-44C8-B578-C394BC67F972}" type="slidenum">
              <a:rPr lang="en-US" sz="1000" smtClean="0">
                <a:solidFill>
                  <a:schemeClr val="bg1"/>
                </a:solidFill>
                <a:latin typeface="+mn-lt"/>
              </a:rPr>
              <a:pPr/>
              <a:t>‹#›</a:t>
            </a:fld>
            <a:endParaRPr lang="en-US" sz="1000" dirty="0">
              <a:solidFill>
                <a:schemeClr val="bg1"/>
              </a:solidFill>
              <a:latin typeface="+mn-lt"/>
            </a:endParaRPr>
          </a:p>
        </p:txBody>
      </p:sp>
      <p:sp>
        <p:nvSpPr>
          <p:cNvPr id="2" name="Title Placeholder 1"/>
          <p:cNvSpPr>
            <a:spLocks noGrp="1"/>
          </p:cNvSpPr>
          <p:nvPr>
            <p:ph type="title"/>
          </p:nvPr>
        </p:nvSpPr>
        <p:spPr>
          <a:xfrm>
            <a:off x="476843" y="427525"/>
            <a:ext cx="11241915" cy="1217447"/>
          </a:xfrm>
          <a:prstGeom prst="rect">
            <a:avLst/>
          </a:prstGeom>
        </p:spPr>
        <p:txBody>
          <a:bodyPr vert="horz" lIns="91440" tIns="45720" rIns="91440" bIns="45720" rtlCol="0" anchor="t">
            <a:noAutofit/>
          </a:bodyPr>
          <a:lstStyle/>
          <a:p>
            <a:r>
              <a:rPr lang="en-US" dirty="0"/>
              <a:t>Slide Title</a:t>
            </a:r>
            <a:br>
              <a:rPr lang="en-US" dirty="0"/>
            </a:br>
            <a:endParaRPr lang="en-US" dirty="0"/>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dirty="0"/>
              <a:t>First Level</a:t>
            </a:r>
          </a:p>
          <a:p>
            <a:pPr lvl="1"/>
            <a:r>
              <a:rPr lang="en-US" dirty="0"/>
              <a:t>Second level</a:t>
            </a:r>
          </a:p>
          <a:p>
            <a:pPr lvl="2"/>
            <a:r>
              <a:rPr lang="en-US" dirty="0"/>
              <a:t>Third level</a:t>
            </a:r>
          </a:p>
        </p:txBody>
      </p:sp>
      <p:sp>
        <p:nvSpPr>
          <p:cNvPr id="8" name="TextBox 7">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p>
            <a:pPr algn="ctr"/>
            <a:r>
              <a:rPr lang="en-US" sz="900" dirty="0">
                <a:solidFill>
                  <a:schemeClr val="bg1"/>
                </a:solidFill>
                <a:latin typeface="+mn-lt"/>
              </a:rPr>
              <a:t>©2019</a:t>
            </a:r>
            <a:r>
              <a:rPr lang="en-US" sz="900" baseline="0" dirty="0">
                <a:solidFill>
                  <a:schemeClr val="bg1"/>
                </a:solidFill>
                <a:latin typeface="+mn-lt"/>
              </a:rPr>
              <a:t> </a:t>
            </a:r>
            <a:r>
              <a:rPr lang="en-US" sz="900" dirty="0">
                <a:solidFill>
                  <a:schemeClr val="bg1"/>
                </a:solidFill>
                <a:latin typeface="+mn-lt"/>
              </a:rPr>
              <a:t>Cengage Learning. All Rights Reserved. May not be scanned, copied or duplicated, or posted to a publicly accessible website, in whole or in part.</a:t>
            </a:r>
          </a:p>
        </p:txBody>
      </p:sp>
      <p:pic>
        <p:nvPicPr>
          <p:cNvPr id="9" name="Picture 7">
            <a:extLst>
              <a:ext uri="{FF2B5EF4-FFF2-40B4-BE49-F238E27FC236}">
                <a16:creationId xmlns:a16="http://schemas.microsoft.com/office/drawing/2014/main" id="{6EB0E797-ABD1-47E4-8425-A051A5069818}"/>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24860" y="6444486"/>
            <a:ext cx="1261872" cy="28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3"/>
    </p:custDataLst>
    <p:extLst>
      <p:ext uri="{BB962C8B-B14F-4D97-AF65-F5344CB8AC3E}">
        <p14:creationId xmlns:p14="http://schemas.microsoft.com/office/powerpoint/2010/main" val="43327421"/>
      </p:ext>
    </p:extLst>
  </p:cSld>
  <p:clrMap bg1="lt1" tx1="dk1" bg2="lt2" tx2="dk2" accent1="accent1" accent2="accent2" accent3="accent3" accent4="accent4" accent5="accent5" accent6="accent6" hlink="hlink" folHlink="folHlink"/>
  <p:sldLayoutIdLst>
    <p:sldLayoutId id="2147483751" r:id="rId1"/>
  </p:sldLayoutIdLst>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0.xml"/><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3.png"/><Relationship Id="rId7" Type="http://schemas.openxmlformats.org/officeDocument/2006/relationships/image" Target="../media/image170.png"/><Relationship Id="rId12"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1.xml"/><Relationship Id="rId11" Type="http://schemas.openxmlformats.org/officeDocument/2006/relationships/image" Target="../media/image19.png"/><Relationship Id="rId5" Type="http://schemas.openxmlformats.org/officeDocument/2006/relationships/chart" Target="../charts/chart1.xml"/><Relationship Id="rId10" Type="http://schemas.openxmlformats.org/officeDocument/2006/relationships/customXml" Target="../ink/ink3.xml"/><Relationship Id="rId4" Type="http://schemas.openxmlformats.org/officeDocument/2006/relationships/image" Target="../media/image24.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7.bin"/><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8.bin"/><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9.bin"/><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10.bin"/><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16.wmf"/><Relationship Id="rId2" Type="http://schemas.openxmlformats.org/officeDocument/2006/relationships/oleObject" Target="../embeddings/oleObject1.bin"/><Relationship Id="rId1" Type="http://schemas.openxmlformats.org/officeDocument/2006/relationships/slideLayout" Target="../slideLayouts/slideLayout6.xml"/><Relationship Id="rId6" Type="http://schemas.openxmlformats.org/officeDocument/2006/relationships/oleObject" Target="../embeddings/oleObject3.bin"/><Relationship Id="rId5" Type="http://schemas.openxmlformats.org/officeDocument/2006/relationships/image" Target="../media/image15.w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4.bin"/><Relationship Id="rId1" Type="http://schemas.openxmlformats.org/officeDocument/2006/relationships/slideLayout" Target="../slideLayouts/slideLayout6.xml"/><Relationship Id="rId5" Type="http://schemas.openxmlformats.org/officeDocument/2006/relationships/image" Target="../media/image19.wmf"/><Relationship Id="rId4"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6.bin"/><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E15F81-9BB4-27EC-DB5D-5E3D31ECA0CF}"/>
              </a:ext>
            </a:extLst>
          </p:cNvPr>
          <p:cNvSpPr/>
          <p:nvPr/>
        </p:nvSpPr>
        <p:spPr>
          <a:xfrm>
            <a:off x="423884" y="4381234"/>
            <a:ext cx="11518179" cy="13796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itle 1">
            <a:extLst>
              <a:ext uri="{FF2B5EF4-FFF2-40B4-BE49-F238E27FC236}">
                <a16:creationId xmlns:a16="http://schemas.microsoft.com/office/drawing/2014/main" id="{5182426A-E508-4EAE-A95E-58098F58DFA2}"/>
              </a:ext>
            </a:extLst>
          </p:cNvPr>
          <p:cNvSpPr>
            <a:spLocks noGrp="1"/>
          </p:cNvSpPr>
          <p:nvPr>
            <p:ph type="title"/>
          </p:nvPr>
        </p:nvSpPr>
        <p:spPr>
          <a:xfrm>
            <a:off x="7144298" y="4502302"/>
            <a:ext cx="4623817" cy="1125798"/>
          </a:xfrm>
        </p:spPr>
        <p:txBody>
          <a:bodyPr anchor="b">
            <a:normAutofit fontScale="90000"/>
          </a:bodyPr>
          <a:lstStyle/>
          <a:p>
            <a:pPr algn="l"/>
            <a:r>
              <a:rPr lang="en-US">
                <a:solidFill>
                  <a:schemeClr val="accent2">
                    <a:lumMod val="60000"/>
                    <a:lumOff val="40000"/>
                  </a:schemeClr>
                </a:solidFill>
              </a:rPr>
              <a:t>CoB191: </a:t>
            </a:r>
            <a:br>
              <a:rPr lang="en-US">
                <a:solidFill>
                  <a:schemeClr val="bg1"/>
                </a:solidFill>
              </a:rPr>
            </a:br>
            <a:r>
              <a:rPr lang="en-US">
                <a:solidFill>
                  <a:schemeClr val="bg1"/>
                </a:solidFill>
              </a:rPr>
              <a:t>Business Analytics I</a:t>
            </a:r>
            <a:endParaRPr lang="en-US">
              <a:solidFill>
                <a:srgbClr val="DAD4F0"/>
              </a:solidFill>
            </a:endParaRPr>
          </a:p>
        </p:txBody>
      </p:sp>
      <p:sp>
        <p:nvSpPr>
          <p:cNvPr id="4" name="Subtitle 3">
            <a:extLst>
              <a:ext uri="{FF2B5EF4-FFF2-40B4-BE49-F238E27FC236}">
                <a16:creationId xmlns:a16="http://schemas.microsoft.com/office/drawing/2014/main" id="{9420256A-11E1-B7C5-87B0-F1387FC23816}"/>
              </a:ext>
            </a:extLst>
          </p:cNvPr>
          <p:cNvSpPr>
            <a:spLocks noGrp="1"/>
          </p:cNvSpPr>
          <p:nvPr>
            <p:ph idx="1"/>
          </p:nvPr>
        </p:nvSpPr>
        <p:spPr>
          <a:xfrm>
            <a:off x="7144298" y="5644022"/>
            <a:ext cx="4623817" cy="695690"/>
          </a:xfrm>
        </p:spPr>
        <p:txBody>
          <a:bodyPr anchor="ctr">
            <a:normAutofit/>
          </a:bodyPr>
          <a:lstStyle/>
          <a:p>
            <a:pPr marL="0" indent="0" algn="r">
              <a:buNone/>
            </a:pPr>
            <a:r>
              <a:rPr lang="en-US" sz="1400" b="1">
                <a:solidFill>
                  <a:srgbClr val="652B91"/>
                </a:solidFill>
                <a:latin typeface="+mj-lt"/>
                <a:ea typeface="+mj-ea"/>
                <a:cs typeface="+mj-cs"/>
              </a:rPr>
              <a:t>Modified and adapted by </a:t>
            </a:r>
            <a:r>
              <a:rPr lang="en-US" sz="2000" b="1">
                <a:solidFill>
                  <a:srgbClr val="652B91"/>
                </a:solidFill>
                <a:latin typeface="+mj-lt"/>
                <a:ea typeface="+mj-ea"/>
                <a:cs typeface="+mj-cs"/>
              </a:rPr>
              <a:t>Ehsan Teymourian</a:t>
            </a:r>
          </a:p>
        </p:txBody>
      </p:sp>
      <p:pic>
        <p:nvPicPr>
          <p:cNvPr id="22" name="Picture 21" descr="A hand pointing at a graph&#10;&#10;Description automatically generated">
            <a:extLst>
              <a:ext uri="{FF2B5EF4-FFF2-40B4-BE49-F238E27FC236}">
                <a16:creationId xmlns:a16="http://schemas.microsoft.com/office/drawing/2014/main" id="{43F3A9EE-679D-D1AE-C8B6-1930432FF69A}"/>
              </a:ext>
            </a:extLst>
          </p:cNvPr>
          <p:cNvPicPr>
            <a:picLocks noChangeAspect="1"/>
          </p:cNvPicPr>
          <p:nvPr/>
        </p:nvPicPr>
        <p:blipFill>
          <a:blip r:embed="rId4"/>
          <a:stretch>
            <a:fillRect/>
          </a:stretch>
        </p:blipFill>
        <p:spPr>
          <a:xfrm>
            <a:off x="423885" y="451140"/>
            <a:ext cx="5672115" cy="2977860"/>
          </a:xfrm>
          <a:prstGeom prst="rect">
            <a:avLst/>
          </a:prstGeom>
        </p:spPr>
      </p:pic>
      <p:pic>
        <p:nvPicPr>
          <p:cNvPr id="3" name="Picture 2" descr="A purple and white logo&#10;&#10;Description automatically generated">
            <a:extLst>
              <a:ext uri="{FF2B5EF4-FFF2-40B4-BE49-F238E27FC236}">
                <a16:creationId xmlns:a16="http://schemas.microsoft.com/office/drawing/2014/main" id="{0D8A62BD-F6AA-EDA4-8D21-9CCA754AD7E3}"/>
              </a:ext>
            </a:extLst>
          </p:cNvPr>
          <p:cNvPicPr>
            <a:picLocks noChangeAspect="1"/>
          </p:cNvPicPr>
          <p:nvPr/>
        </p:nvPicPr>
        <p:blipFill>
          <a:blip r:embed="rId5"/>
          <a:stretch>
            <a:fillRect/>
          </a:stretch>
        </p:blipFill>
        <p:spPr>
          <a:xfrm>
            <a:off x="8720115" y="0"/>
            <a:ext cx="3048000" cy="1828800"/>
          </a:xfrm>
          <a:prstGeom prst="rect">
            <a:avLst/>
          </a:prstGeom>
        </p:spPr>
      </p:pic>
      <p:sp>
        <p:nvSpPr>
          <p:cNvPr id="5" name="TextBox 4">
            <a:extLst>
              <a:ext uri="{FF2B5EF4-FFF2-40B4-BE49-F238E27FC236}">
                <a16:creationId xmlns:a16="http://schemas.microsoft.com/office/drawing/2014/main" id="{84502467-E8DD-279D-EE21-FEE1A7D783A9}"/>
              </a:ext>
            </a:extLst>
          </p:cNvPr>
          <p:cNvSpPr txBox="1"/>
          <p:nvPr/>
        </p:nvSpPr>
        <p:spPr>
          <a:xfrm>
            <a:off x="7144298" y="2862758"/>
            <a:ext cx="4541734" cy="73866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200" b="1" i="0" u="none" strike="noStrike" kern="1200" cap="none" spc="0" normalizeH="0" baseline="0" noProof="0" dirty="0">
                <a:ln>
                  <a:noFill/>
                </a:ln>
                <a:solidFill>
                  <a:srgbClr val="652B91"/>
                </a:solidFill>
                <a:effectLst/>
                <a:uLnTx/>
                <a:uFillTx/>
                <a:latin typeface="Arial" panose="020B0604020202020204"/>
                <a:ea typeface="+mn-ea"/>
                <a:cs typeface="+mn-cs"/>
              </a:rPr>
              <a:t>Chapter 6</a:t>
            </a:r>
          </a:p>
        </p:txBody>
      </p:sp>
    </p:spTree>
    <p:custDataLst>
      <p:tags r:id="rId1"/>
    </p:custDataLst>
    <p:extLst>
      <p:ext uri="{BB962C8B-B14F-4D97-AF65-F5344CB8AC3E}">
        <p14:creationId xmlns:p14="http://schemas.microsoft.com/office/powerpoint/2010/main" val="2618582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1B1D92EF-173F-F5BB-68FC-BB3A8085567B}"/>
              </a:ext>
            </a:extLst>
          </p:cNvPr>
          <p:cNvPicPr>
            <a:picLocks noChangeAspect="1"/>
          </p:cNvPicPr>
          <p:nvPr/>
        </p:nvPicPr>
        <p:blipFill>
          <a:blip r:embed="rId2"/>
          <a:stretch>
            <a:fillRect/>
          </a:stretch>
        </p:blipFill>
        <p:spPr>
          <a:xfrm>
            <a:off x="7674802" y="2404558"/>
            <a:ext cx="4030305" cy="2422471"/>
          </a:xfrm>
          <a:prstGeom prst="rect">
            <a:avLst/>
          </a:prstGeom>
        </p:spPr>
      </p:pic>
      <p:pic>
        <p:nvPicPr>
          <p:cNvPr id="13" name="Picture 12">
            <a:extLst>
              <a:ext uri="{FF2B5EF4-FFF2-40B4-BE49-F238E27FC236}">
                <a16:creationId xmlns:a16="http://schemas.microsoft.com/office/drawing/2014/main" id="{FEFE52A0-714A-353E-143D-3B8EE79C3838}"/>
              </a:ext>
            </a:extLst>
          </p:cNvPr>
          <p:cNvPicPr>
            <a:picLocks noChangeAspect="1"/>
          </p:cNvPicPr>
          <p:nvPr/>
        </p:nvPicPr>
        <p:blipFill>
          <a:blip r:embed="rId3"/>
          <a:stretch>
            <a:fillRect/>
          </a:stretch>
        </p:blipFill>
        <p:spPr>
          <a:xfrm>
            <a:off x="298505" y="2300862"/>
            <a:ext cx="4030307" cy="2422472"/>
          </a:xfrm>
          <a:prstGeom prst="rect">
            <a:avLst/>
          </a:prstGeom>
        </p:spPr>
      </p:pic>
      <p:pic>
        <p:nvPicPr>
          <p:cNvPr id="11" name="Picture 10">
            <a:extLst>
              <a:ext uri="{FF2B5EF4-FFF2-40B4-BE49-F238E27FC236}">
                <a16:creationId xmlns:a16="http://schemas.microsoft.com/office/drawing/2014/main" id="{19D5567C-4386-858A-DC9A-9715E190F31F}"/>
              </a:ext>
            </a:extLst>
          </p:cNvPr>
          <p:cNvPicPr>
            <a:picLocks noChangeAspect="1"/>
          </p:cNvPicPr>
          <p:nvPr/>
        </p:nvPicPr>
        <p:blipFill>
          <a:blip r:embed="rId4"/>
          <a:stretch>
            <a:fillRect/>
          </a:stretch>
        </p:blipFill>
        <p:spPr>
          <a:xfrm>
            <a:off x="298504" y="2300862"/>
            <a:ext cx="4030305" cy="2422471"/>
          </a:xfrm>
          <a:prstGeom prst="rect">
            <a:avLst/>
          </a:prstGeom>
        </p:spPr>
      </p:pic>
      <p:sp>
        <p:nvSpPr>
          <p:cNvPr id="7" name="Title 6">
            <a:extLst>
              <a:ext uri="{FF2B5EF4-FFF2-40B4-BE49-F238E27FC236}">
                <a16:creationId xmlns:a16="http://schemas.microsoft.com/office/drawing/2014/main" id="{35D494C2-3DDE-3E9D-5AF0-4D5F68E006F4}"/>
              </a:ext>
            </a:extLst>
          </p:cNvPr>
          <p:cNvSpPr>
            <a:spLocks noGrp="1"/>
          </p:cNvSpPr>
          <p:nvPr>
            <p:ph type="title"/>
          </p:nvPr>
        </p:nvSpPr>
        <p:spPr/>
        <p:txBody>
          <a:bodyPr/>
          <a:lstStyle/>
          <a:p>
            <a:r>
              <a:rPr lang="en-US" dirty="0"/>
              <a:t>Discrete &gt;&gt;&gt; Continuous</a:t>
            </a:r>
          </a:p>
        </p:txBody>
      </p:sp>
      <p:graphicFrame>
        <p:nvGraphicFramePr>
          <p:cNvPr id="14" name="Chart 13">
            <a:extLst>
              <a:ext uri="{FF2B5EF4-FFF2-40B4-BE49-F238E27FC236}">
                <a16:creationId xmlns:a16="http://schemas.microsoft.com/office/drawing/2014/main" id="{0C4D5C55-C96E-44A2-887C-9AE70062E2CC}"/>
              </a:ext>
            </a:extLst>
          </p:cNvPr>
          <p:cNvGraphicFramePr>
            <a:graphicFrameLocks/>
          </p:cNvGraphicFramePr>
          <p:nvPr>
            <p:extLst>
              <p:ext uri="{D42A27DB-BD31-4B8C-83A1-F6EECF244321}">
                <p14:modId xmlns:p14="http://schemas.microsoft.com/office/powerpoint/2010/main" val="22747045"/>
              </p:ext>
            </p:extLst>
          </p:nvPr>
        </p:nvGraphicFramePr>
        <p:xfrm>
          <a:off x="8503920" y="2633380"/>
          <a:ext cx="2642616" cy="2089954"/>
        </p:xfrm>
        <a:graphic>
          <a:graphicData uri="http://schemas.openxmlformats.org/drawingml/2006/chart">
            <c:chart xmlns:c="http://schemas.openxmlformats.org/drawingml/2006/chart" xmlns:r="http://schemas.openxmlformats.org/officeDocument/2006/relationships" r:id="rId5"/>
          </a:graphicData>
        </a:graphic>
      </p:graphicFrame>
      <p:grpSp>
        <p:nvGrpSpPr>
          <p:cNvPr id="26" name="Group 25">
            <a:extLst>
              <a:ext uri="{FF2B5EF4-FFF2-40B4-BE49-F238E27FC236}">
                <a16:creationId xmlns:a16="http://schemas.microsoft.com/office/drawing/2014/main" id="{E7395228-2862-E8D0-2555-C954672A7352}"/>
              </a:ext>
            </a:extLst>
          </p:cNvPr>
          <p:cNvGrpSpPr/>
          <p:nvPr/>
        </p:nvGrpSpPr>
        <p:grpSpPr>
          <a:xfrm>
            <a:off x="9430956" y="3335152"/>
            <a:ext cx="287280" cy="1226160"/>
            <a:chOff x="9433268" y="3343103"/>
            <a:chExt cx="287280" cy="1226160"/>
          </a:xfrm>
        </p:grpSpPr>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CB39EC97-CEB9-5A6B-F311-F12338BF1655}"/>
                    </a:ext>
                  </a:extLst>
                </p14:cNvPr>
                <p14:cNvContentPartPr/>
                <p14:nvPr/>
              </p14:nvContentPartPr>
              <p14:xfrm>
                <a:off x="9433268" y="3343103"/>
                <a:ext cx="287280" cy="1226160"/>
              </p14:xfrm>
            </p:contentPart>
          </mc:Choice>
          <mc:Fallback xmlns="">
            <p:pic>
              <p:nvPicPr>
                <p:cNvPr id="21" name="Ink 20">
                  <a:extLst>
                    <a:ext uri="{FF2B5EF4-FFF2-40B4-BE49-F238E27FC236}">
                      <a16:creationId xmlns:a16="http://schemas.microsoft.com/office/drawing/2014/main" id="{CB39EC97-CEB9-5A6B-F311-F12338BF1655}"/>
                    </a:ext>
                  </a:extLst>
                </p:cNvPr>
                <p:cNvPicPr/>
                <p:nvPr/>
              </p:nvPicPr>
              <p:blipFill>
                <a:blip r:embed="rId7"/>
                <a:stretch>
                  <a:fillRect/>
                </a:stretch>
              </p:blipFill>
              <p:spPr>
                <a:xfrm>
                  <a:off x="9415628" y="3307463"/>
                  <a:ext cx="322920" cy="1297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D7323A79-FEB5-6E77-19A8-E5E6DAD54EB2}"/>
                    </a:ext>
                  </a:extLst>
                </p14:cNvPr>
                <p14:cNvContentPartPr/>
                <p14:nvPr/>
              </p14:nvContentPartPr>
              <p14:xfrm>
                <a:off x="9482948" y="3758183"/>
                <a:ext cx="209160" cy="752400"/>
              </p14:xfrm>
            </p:contentPart>
          </mc:Choice>
          <mc:Fallback xmlns="">
            <p:pic>
              <p:nvPicPr>
                <p:cNvPr id="22" name="Ink 21">
                  <a:extLst>
                    <a:ext uri="{FF2B5EF4-FFF2-40B4-BE49-F238E27FC236}">
                      <a16:creationId xmlns:a16="http://schemas.microsoft.com/office/drawing/2014/main" id="{D7323A79-FEB5-6E77-19A8-E5E6DAD54EB2}"/>
                    </a:ext>
                  </a:extLst>
                </p:cNvPr>
                <p:cNvPicPr/>
                <p:nvPr/>
              </p:nvPicPr>
              <p:blipFill>
                <a:blip r:embed="rId9"/>
                <a:stretch>
                  <a:fillRect/>
                </a:stretch>
              </p:blipFill>
              <p:spPr>
                <a:xfrm>
                  <a:off x="9465308" y="3722183"/>
                  <a:ext cx="244800" cy="824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472586DC-180A-D220-C728-D5AD334B42EE}"/>
                    </a:ext>
                  </a:extLst>
                </p14:cNvPr>
                <p14:cNvContentPartPr/>
                <p14:nvPr/>
              </p14:nvContentPartPr>
              <p14:xfrm>
                <a:off x="9649268" y="3644783"/>
                <a:ext cx="33840" cy="308160"/>
              </p14:xfrm>
            </p:contentPart>
          </mc:Choice>
          <mc:Fallback xmlns="">
            <p:pic>
              <p:nvPicPr>
                <p:cNvPr id="25" name="Ink 24">
                  <a:extLst>
                    <a:ext uri="{FF2B5EF4-FFF2-40B4-BE49-F238E27FC236}">
                      <a16:creationId xmlns:a16="http://schemas.microsoft.com/office/drawing/2014/main" id="{472586DC-180A-D220-C728-D5AD334B42EE}"/>
                    </a:ext>
                  </a:extLst>
                </p:cNvPr>
                <p:cNvPicPr/>
                <p:nvPr/>
              </p:nvPicPr>
              <p:blipFill>
                <a:blip r:embed="rId11"/>
                <a:stretch>
                  <a:fillRect/>
                </a:stretch>
              </p:blipFill>
              <p:spPr>
                <a:xfrm>
                  <a:off x="9631268" y="3609143"/>
                  <a:ext cx="69480" cy="379800"/>
                </a:xfrm>
                <a:prstGeom prst="rect">
                  <a:avLst/>
                </a:prstGeom>
              </p:spPr>
            </p:pic>
          </mc:Fallback>
        </mc:AlternateContent>
      </p:grpSp>
      <p:sp>
        <p:nvSpPr>
          <p:cNvPr id="27" name="Rectangle 26">
            <a:extLst>
              <a:ext uri="{FF2B5EF4-FFF2-40B4-BE49-F238E27FC236}">
                <a16:creationId xmlns:a16="http://schemas.microsoft.com/office/drawing/2014/main" id="{C8788CE1-64F8-64A0-8D26-00F54A7F4120}"/>
              </a:ext>
            </a:extLst>
          </p:cNvPr>
          <p:cNvSpPr/>
          <p:nvPr/>
        </p:nvSpPr>
        <p:spPr>
          <a:xfrm>
            <a:off x="2064470" y="3278590"/>
            <a:ext cx="141402" cy="1226160"/>
          </a:xfrm>
          <a:prstGeom prst="rect">
            <a:avLst/>
          </a:prstGeom>
          <a:solidFill>
            <a:srgbClr val="E58709"/>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8739FC1-67BF-97E5-7380-089DB17788EB}"/>
              </a:ext>
            </a:extLst>
          </p:cNvPr>
          <p:cNvSpPr/>
          <p:nvPr/>
        </p:nvSpPr>
        <p:spPr>
          <a:xfrm>
            <a:off x="1424264" y="4232634"/>
            <a:ext cx="141402" cy="269997"/>
          </a:xfrm>
          <a:prstGeom prst="rect">
            <a:avLst/>
          </a:prstGeom>
          <a:solidFill>
            <a:srgbClr val="E58709"/>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1A52092-F9EB-7C53-A3A5-98BE72A9463A}"/>
              </a:ext>
            </a:extLst>
          </p:cNvPr>
          <p:cNvSpPr/>
          <p:nvPr/>
        </p:nvSpPr>
        <p:spPr>
          <a:xfrm>
            <a:off x="1754905" y="3808429"/>
            <a:ext cx="130864" cy="686894"/>
          </a:xfrm>
          <a:prstGeom prst="rect">
            <a:avLst/>
          </a:prstGeom>
          <a:solidFill>
            <a:srgbClr val="E58709"/>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E343A5F7-BE44-DF60-F11C-F36911DF1B78}"/>
              </a:ext>
            </a:extLst>
          </p:cNvPr>
          <p:cNvPicPr>
            <a:picLocks noChangeAspect="1"/>
          </p:cNvPicPr>
          <p:nvPr/>
        </p:nvPicPr>
        <p:blipFill>
          <a:blip r:embed="rId12"/>
          <a:stretch>
            <a:fillRect/>
          </a:stretch>
        </p:blipFill>
        <p:spPr>
          <a:xfrm>
            <a:off x="4464720" y="2716953"/>
            <a:ext cx="3049582" cy="1832994"/>
          </a:xfrm>
          <a:prstGeom prst="rect">
            <a:avLst/>
          </a:prstGeom>
        </p:spPr>
      </p:pic>
      <p:sp>
        <p:nvSpPr>
          <p:cNvPr id="2" name="Rectangle 1">
            <a:extLst>
              <a:ext uri="{FF2B5EF4-FFF2-40B4-BE49-F238E27FC236}">
                <a16:creationId xmlns:a16="http://schemas.microsoft.com/office/drawing/2014/main" id="{DEA671E5-5532-E7A1-C917-3DF939107FB9}"/>
              </a:ext>
            </a:extLst>
          </p:cNvPr>
          <p:cNvSpPr/>
          <p:nvPr/>
        </p:nvSpPr>
        <p:spPr>
          <a:xfrm>
            <a:off x="380246" y="6228784"/>
            <a:ext cx="10556340" cy="5300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43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randombar(horizont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righ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par>
                          <p:cTn id="28" fill="hold">
                            <p:stCondLst>
                              <p:cond delay="500"/>
                            </p:stCondLst>
                            <p:childTnLst>
                              <p:par>
                                <p:cTn id="29" presetID="1" presetClass="entr" presetSubtype="0" fill="hold" grpId="1" nodeType="after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0" nodeType="clickEffect">
                                  <p:stCondLst>
                                    <p:cond delay="0"/>
                                  </p:stCondLst>
                                  <p:childTnLst>
                                    <p:animMotion origin="layout" path="M -2.08333E-7 -0.00139 L -0.01484 0.24722 " pathEditMode="relative" rAng="0" ptsTypes="AA">
                                      <p:cBhvr>
                                        <p:cTn id="38" dur="2000" fill="hold"/>
                                        <p:tgtEl>
                                          <p:spTgt spid="27"/>
                                        </p:tgtEl>
                                        <p:attrNameLst>
                                          <p:attrName>ppt_x</p:attrName>
                                          <p:attrName>ppt_y</p:attrName>
                                        </p:attrNameLst>
                                      </p:cBhvr>
                                      <p:rCtr x="-742" y="12431"/>
                                    </p:animMotion>
                                  </p:childTnLst>
                                </p:cTn>
                              </p:par>
                              <p:par>
                                <p:cTn id="39" presetID="42" presetClass="path" presetSubtype="0" accel="50000" decel="50000" fill="hold" grpId="0" nodeType="withEffect">
                                  <p:stCondLst>
                                    <p:cond delay="0"/>
                                  </p:stCondLst>
                                  <p:childTnLst>
                                    <p:animMotion origin="layout" path="M 1.25E-6 -0.00138 L 1.25E-6 0.24862 " pathEditMode="relative" rAng="0" ptsTypes="AA">
                                      <p:cBhvr>
                                        <p:cTn id="40" dur="2000" fill="hold"/>
                                        <p:tgtEl>
                                          <p:spTgt spid="29"/>
                                        </p:tgtEl>
                                        <p:attrNameLst>
                                          <p:attrName>ppt_x</p:attrName>
                                          <p:attrName>ppt_y</p:attrName>
                                        </p:attrNameLst>
                                      </p:cBhvr>
                                      <p:rCtr x="0" y="12500"/>
                                    </p:animMotion>
                                  </p:childTnLst>
                                </p:cTn>
                              </p:par>
                              <p:par>
                                <p:cTn id="41" presetID="42" presetClass="path" presetSubtype="0" accel="50000" decel="50000" fill="hold" grpId="0" nodeType="withEffect">
                                  <p:stCondLst>
                                    <p:cond delay="0"/>
                                  </p:stCondLst>
                                  <p:childTnLst>
                                    <p:animMotion origin="layout" path="M 0.00078 4.44444E-6 L 0.01562 0.24861 " pathEditMode="relative" rAng="0" ptsTypes="AA">
                                      <p:cBhvr>
                                        <p:cTn id="42" dur="2000" fill="hold"/>
                                        <p:tgtEl>
                                          <p:spTgt spid="28"/>
                                        </p:tgtEl>
                                        <p:attrNameLst>
                                          <p:attrName>ppt_x</p:attrName>
                                          <p:attrName>ppt_y</p:attrName>
                                        </p:attrNameLst>
                                      </p:cBhvr>
                                      <p:rCtr x="742" y="12431"/>
                                    </p:animMotion>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randombar(horizontal)">
                                      <p:cBhvr>
                                        <p:cTn id="47" dur="500"/>
                                        <p:tgtEl>
                                          <p:spTgt spid="26"/>
                                        </p:tgtEl>
                                      </p:cBhvr>
                                    </p:animEffect>
                                  </p:childTnLst>
                                </p:cTn>
                              </p:par>
                            </p:childTnLst>
                          </p:cTn>
                        </p:par>
                        <p:par>
                          <p:cTn id="48" fill="hold">
                            <p:stCondLst>
                              <p:cond delay="500"/>
                            </p:stCondLst>
                            <p:childTnLst>
                              <p:par>
                                <p:cTn id="49" presetID="1" presetClass="exit" presetSubtype="0" fill="hold" grpId="2" nodeType="afterEffect">
                                  <p:stCondLst>
                                    <p:cond delay="2000"/>
                                  </p:stCondLst>
                                  <p:childTnLst>
                                    <p:set>
                                      <p:cBhvr>
                                        <p:cTn id="50" dur="1" fill="hold">
                                          <p:stCondLst>
                                            <p:cond delay="0"/>
                                          </p:stCondLst>
                                        </p:cTn>
                                        <p:tgtEl>
                                          <p:spTgt spid="27"/>
                                        </p:tgtEl>
                                        <p:attrNameLst>
                                          <p:attrName>style.visibility</p:attrName>
                                        </p:attrNameLst>
                                      </p:cBhvr>
                                      <p:to>
                                        <p:strVal val="hidden"/>
                                      </p:to>
                                    </p:set>
                                  </p:childTnLst>
                                </p:cTn>
                              </p:par>
                              <p:par>
                                <p:cTn id="51" presetID="1" presetClass="exit" presetSubtype="0" fill="hold" grpId="2" nodeType="withEffect">
                                  <p:stCondLst>
                                    <p:cond delay="2000"/>
                                  </p:stCondLst>
                                  <p:childTnLst>
                                    <p:set>
                                      <p:cBhvr>
                                        <p:cTn id="52" dur="1" fill="hold">
                                          <p:stCondLst>
                                            <p:cond delay="0"/>
                                          </p:stCondLst>
                                        </p:cTn>
                                        <p:tgtEl>
                                          <p:spTgt spid="29"/>
                                        </p:tgtEl>
                                        <p:attrNameLst>
                                          <p:attrName>style.visibility</p:attrName>
                                        </p:attrNameLst>
                                      </p:cBhvr>
                                      <p:to>
                                        <p:strVal val="hidden"/>
                                      </p:to>
                                    </p:set>
                                  </p:childTnLst>
                                </p:cTn>
                              </p:par>
                              <p:par>
                                <p:cTn id="53" presetID="1" presetClass="exit" presetSubtype="0" fill="hold" grpId="2" nodeType="withEffect">
                                  <p:stCondLst>
                                    <p:cond delay="2000"/>
                                  </p:stCondLst>
                                  <p:childTnLst>
                                    <p:set>
                                      <p:cBhvr>
                                        <p:cTn id="5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27" grpId="0" animBg="1"/>
      <p:bldP spid="27" grpId="1" animBg="1"/>
      <p:bldP spid="27" grpId="2" animBg="1"/>
      <p:bldP spid="28" grpId="0" animBg="1"/>
      <p:bldP spid="28" grpId="1" animBg="1"/>
      <p:bldP spid="28" grpId="2" animBg="1"/>
      <p:bldP spid="29" grpId="0" animBg="1"/>
      <p:bldP spid="29" grpId="1" animBg="1"/>
      <p:bldP spid="29"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Isosceles Triangle 76">
            <a:extLst>
              <a:ext uri="{FF2B5EF4-FFF2-40B4-BE49-F238E27FC236}">
                <a16:creationId xmlns:a16="http://schemas.microsoft.com/office/drawing/2014/main" id="{BFDC6281-B474-40E3-7A73-E9A557C41CB8}"/>
              </a:ext>
            </a:extLst>
          </p:cNvPr>
          <p:cNvSpPr/>
          <p:nvPr/>
        </p:nvSpPr>
        <p:spPr>
          <a:xfrm>
            <a:off x="1208819" y="4117019"/>
            <a:ext cx="493036" cy="1430448"/>
          </a:xfrm>
          <a:prstGeom prst="triangle">
            <a:avLst>
              <a:gd name="adj" fmla="val 100000"/>
            </a:avLst>
          </a:prstGeom>
          <a:pattFill prst="wdUpDiag">
            <a:fgClr>
              <a:schemeClr val="accent2"/>
            </a:fgClr>
            <a:bgClr>
              <a:schemeClr val="bg1"/>
            </a:bgClr>
          </a:patt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5D494C2-3DDE-3E9D-5AF0-4D5F68E006F4}"/>
              </a:ext>
            </a:extLst>
          </p:cNvPr>
          <p:cNvSpPr>
            <a:spLocks noGrp="1"/>
          </p:cNvSpPr>
          <p:nvPr>
            <p:ph type="title"/>
          </p:nvPr>
        </p:nvSpPr>
        <p:spPr/>
        <p:txBody>
          <a:bodyPr/>
          <a:lstStyle/>
          <a:p>
            <a:r>
              <a:rPr lang="en-US" sz="3600" b="1" dirty="0"/>
              <a:t>The area under the graph of </a:t>
            </a:r>
            <a:r>
              <a:rPr lang="en-US" sz="3600" b="1" i="1" dirty="0"/>
              <a:t>f(x)</a:t>
            </a:r>
            <a:r>
              <a:rPr lang="en-US" sz="3600" b="1" dirty="0"/>
              <a:t> and probability </a:t>
            </a:r>
            <a:endParaRPr lang="en-US" sz="3600" dirty="0"/>
          </a:p>
        </p:txBody>
      </p:sp>
      <p:sp>
        <p:nvSpPr>
          <p:cNvPr id="2" name="Rectangle 1">
            <a:extLst>
              <a:ext uri="{FF2B5EF4-FFF2-40B4-BE49-F238E27FC236}">
                <a16:creationId xmlns:a16="http://schemas.microsoft.com/office/drawing/2014/main" id="{DEA671E5-5532-E7A1-C917-3DF939107FB9}"/>
              </a:ext>
            </a:extLst>
          </p:cNvPr>
          <p:cNvSpPr/>
          <p:nvPr/>
        </p:nvSpPr>
        <p:spPr>
          <a:xfrm>
            <a:off x="351576" y="6212863"/>
            <a:ext cx="10556340" cy="5300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892B495-495B-1071-2A8C-DCCD165DDC9B}"/>
              </a:ext>
            </a:extLst>
          </p:cNvPr>
          <p:cNvGrpSpPr/>
          <p:nvPr/>
        </p:nvGrpSpPr>
        <p:grpSpPr>
          <a:xfrm>
            <a:off x="850272" y="2759000"/>
            <a:ext cx="3621386" cy="2788468"/>
            <a:chOff x="1566250" y="1982709"/>
            <a:chExt cx="3621386" cy="2788468"/>
          </a:xfrm>
        </p:grpSpPr>
        <p:cxnSp>
          <p:nvCxnSpPr>
            <p:cNvPr id="4" name="Straight Arrow Connector 3">
              <a:extLst>
                <a:ext uri="{FF2B5EF4-FFF2-40B4-BE49-F238E27FC236}">
                  <a16:creationId xmlns:a16="http://schemas.microsoft.com/office/drawing/2014/main" id="{94A82CDA-FE79-0CDF-91DA-4B727D7D61E0}"/>
                </a:ext>
              </a:extLst>
            </p:cNvPr>
            <p:cNvCxnSpPr/>
            <p:nvPr/>
          </p:nvCxnSpPr>
          <p:spPr>
            <a:xfrm>
              <a:off x="1566250" y="4771177"/>
              <a:ext cx="36213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475F344-1513-D864-4AAC-16EA7F95B47D}"/>
                </a:ext>
              </a:extLst>
            </p:cNvPr>
            <p:cNvCxnSpPr>
              <a:cxnSpLocks/>
            </p:cNvCxnSpPr>
            <p:nvPr/>
          </p:nvCxnSpPr>
          <p:spPr>
            <a:xfrm flipH="1" flipV="1">
              <a:off x="1566250" y="1982709"/>
              <a:ext cx="9054" cy="2788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1F0C785B-55FC-6F7C-2E2D-4292C6ECE21E}"/>
              </a:ext>
            </a:extLst>
          </p:cNvPr>
          <p:cNvCxnSpPr>
            <a:cxnSpLocks/>
            <a:stCxn id="77" idx="0"/>
          </p:cNvCxnSpPr>
          <p:nvPr/>
        </p:nvCxnSpPr>
        <p:spPr>
          <a:xfrm flipV="1">
            <a:off x="1701855" y="4107966"/>
            <a:ext cx="1502397" cy="9053"/>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Straight Connector 17">
            <a:extLst>
              <a:ext uri="{FF2B5EF4-FFF2-40B4-BE49-F238E27FC236}">
                <a16:creationId xmlns:a16="http://schemas.microsoft.com/office/drawing/2014/main" id="{4BDD3134-909C-C47D-AB75-FA5C80EEEFC4}"/>
              </a:ext>
            </a:extLst>
          </p:cNvPr>
          <p:cNvCxnSpPr>
            <a:cxnSpLocks/>
          </p:cNvCxnSpPr>
          <p:nvPr/>
        </p:nvCxnSpPr>
        <p:spPr>
          <a:xfrm>
            <a:off x="1719404" y="4107966"/>
            <a:ext cx="0" cy="143950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E2EB3CBC-1EAE-D7AD-1E11-61C68198DD09}"/>
              </a:ext>
            </a:extLst>
          </p:cNvPr>
          <p:cNvCxnSpPr>
            <a:cxnSpLocks/>
          </p:cNvCxnSpPr>
          <p:nvPr/>
        </p:nvCxnSpPr>
        <p:spPr>
          <a:xfrm>
            <a:off x="3213228" y="4107966"/>
            <a:ext cx="0" cy="143950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3" name="Group 22">
            <a:extLst>
              <a:ext uri="{FF2B5EF4-FFF2-40B4-BE49-F238E27FC236}">
                <a16:creationId xmlns:a16="http://schemas.microsoft.com/office/drawing/2014/main" id="{30837C81-946C-1E7B-8E6D-EDD12EF09E59}"/>
              </a:ext>
            </a:extLst>
          </p:cNvPr>
          <p:cNvGrpSpPr/>
          <p:nvPr/>
        </p:nvGrpSpPr>
        <p:grpSpPr>
          <a:xfrm>
            <a:off x="4531814" y="1876772"/>
            <a:ext cx="2771868" cy="2245259"/>
            <a:chOff x="1566250" y="1982709"/>
            <a:chExt cx="3621386" cy="2788468"/>
          </a:xfrm>
        </p:grpSpPr>
        <p:cxnSp>
          <p:nvCxnSpPr>
            <p:cNvPr id="24" name="Straight Arrow Connector 23">
              <a:extLst>
                <a:ext uri="{FF2B5EF4-FFF2-40B4-BE49-F238E27FC236}">
                  <a16:creationId xmlns:a16="http://schemas.microsoft.com/office/drawing/2014/main" id="{A7493A85-1D0B-881D-3722-39D8FD4BE971}"/>
                </a:ext>
              </a:extLst>
            </p:cNvPr>
            <p:cNvCxnSpPr/>
            <p:nvPr/>
          </p:nvCxnSpPr>
          <p:spPr>
            <a:xfrm>
              <a:off x="1566250" y="4771177"/>
              <a:ext cx="36213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A1CE36B-3D18-2D43-BD13-9439977DD32B}"/>
                </a:ext>
              </a:extLst>
            </p:cNvPr>
            <p:cNvCxnSpPr>
              <a:cxnSpLocks/>
            </p:cNvCxnSpPr>
            <p:nvPr/>
          </p:nvCxnSpPr>
          <p:spPr>
            <a:xfrm flipH="1" flipV="1">
              <a:off x="1566250" y="1982709"/>
              <a:ext cx="9054" cy="2788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12131D10-73C7-681F-C838-365A025A0F8A}"/>
              </a:ext>
            </a:extLst>
          </p:cNvPr>
          <p:cNvCxnSpPr>
            <a:cxnSpLocks/>
          </p:cNvCxnSpPr>
          <p:nvPr/>
        </p:nvCxnSpPr>
        <p:spPr>
          <a:xfrm flipV="1">
            <a:off x="5093129" y="2682530"/>
            <a:ext cx="307817" cy="1422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5CAD373-62C6-A083-22AF-710BA0E5B1C4}"/>
              </a:ext>
            </a:extLst>
          </p:cNvPr>
          <p:cNvCxnSpPr>
            <a:cxnSpLocks/>
          </p:cNvCxnSpPr>
          <p:nvPr/>
        </p:nvCxnSpPr>
        <p:spPr>
          <a:xfrm>
            <a:off x="5400946" y="2682530"/>
            <a:ext cx="858432" cy="1439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2093B78-2916-4664-5A36-9DB684F07005}"/>
              </a:ext>
            </a:extLst>
          </p:cNvPr>
          <p:cNvCxnSpPr>
            <a:cxnSpLocks/>
          </p:cNvCxnSpPr>
          <p:nvPr/>
        </p:nvCxnSpPr>
        <p:spPr>
          <a:xfrm>
            <a:off x="5408490" y="2691583"/>
            <a:ext cx="0" cy="143950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4" name="Group 43">
            <a:extLst>
              <a:ext uri="{FF2B5EF4-FFF2-40B4-BE49-F238E27FC236}">
                <a16:creationId xmlns:a16="http://schemas.microsoft.com/office/drawing/2014/main" id="{31EEDF5C-37D0-0A04-6825-62344C29099F}"/>
              </a:ext>
            </a:extLst>
          </p:cNvPr>
          <p:cNvGrpSpPr/>
          <p:nvPr/>
        </p:nvGrpSpPr>
        <p:grpSpPr>
          <a:xfrm>
            <a:off x="7860055" y="2759000"/>
            <a:ext cx="3621386" cy="2788468"/>
            <a:chOff x="1566250" y="1982709"/>
            <a:chExt cx="3621386" cy="2788468"/>
          </a:xfrm>
        </p:grpSpPr>
        <p:cxnSp>
          <p:nvCxnSpPr>
            <p:cNvPr id="45" name="Straight Arrow Connector 44">
              <a:extLst>
                <a:ext uri="{FF2B5EF4-FFF2-40B4-BE49-F238E27FC236}">
                  <a16:creationId xmlns:a16="http://schemas.microsoft.com/office/drawing/2014/main" id="{7B3FB1BC-CC66-F063-8487-099F1213B2D7}"/>
                </a:ext>
              </a:extLst>
            </p:cNvPr>
            <p:cNvCxnSpPr/>
            <p:nvPr/>
          </p:nvCxnSpPr>
          <p:spPr>
            <a:xfrm>
              <a:off x="1566250" y="4771177"/>
              <a:ext cx="36213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D468218-4D92-1898-7CA8-8310C5D47ACA}"/>
                </a:ext>
              </a:extLst>
            </p:cNvPr>
            <p:cNvCxnSpPr>
              <a:cxnSpLocks/>
            </p:cNvCxnSpPr>
            <p:nvPr/>
          </p:nvCxnSpPr>
          <p:spPr>
            <a:xfrm flipH="1" flipV="1">
              <a:off x="1566250" y="1982709"/>
              <a:ext cx="9054" cy="2788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9" name="Straight Connector 48">
            <a:extLst>
              <a:ext uri="{FF2B5EF4-FFF2-40B4-BE49-F238E27FC236}">
                <a16:creationId xmlns:a16="http://schemas.microsoft.com/office/drawing/2014/main" id="{9D955074-1EC7-A5ED-9F15-8F1F95DAB70A}"/>
              </a:ext>
            </a:extLst>
          </p:cNvPr>
          <p:cNvCxnSpPr>
            <a:cxnSpLocks/>
          </p:cNvCxnSpPr>
          <p:nvPr/>
        </p:nvCxnSpPr>
        <p:spPr>
          <a:xfrm>
            <a:off x="8729187" y="4816444"/>
            <a:ext cx="0" cy="73102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3C1AD5E6-859D-2F35-94BB-7C6CBBF04209}"/>
              </a:ext>
            </a:extLst>
          </p:cNvPr>
          <p:cNvCxnSpPr>
            <a:cxnSpLocks/>
          </p:cNvCxnSpPr>
          <p:nvPr/>
        </p:nvCxnSpPr>
        <p:spPr>
          <a:xfrm>
            <a:off x="10710250" y="3766241"/>
            <a:ext cx="10700" cy="179028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extBox 53">
            <a:extLst>
              <a:ext uri="{FF2B5EF4-FFF2-40B4-BE49-F238E27FC236}">
                <a16:creationId xmlns:a16="http://schemas.microsoft.com/office/drawing/2014/main" id="{97EF4434-DFC3-7CE1-770A-EE21094B8942}"/>
              </a:ext>
            </a:extLst>
          </p:cNvPr>
          <p:cNvSpPr txBox="1"/>
          <p:nvPr/>
        </p:nvSpPr>
        <p:spPr>
          <a:xfrm>
            <a:off x="1055287" y="5556521"/>
            <a:ext cx="288956" cy="276999"/>
          </a:xfrm>
          <a:prstGeom prst="rect">
            <a:avLst/>
          </a:prstGeom>
          <a:noFill/>
          <a:ln>
            <a:noFill/>
          </a:ln>
        </p:spPr>
        <p:txBody>
          <a:bodyPr wrap="square" rtlCol="0">
            <a:spAutoFit/>
          </a:bodyPr>
          <a:lstStyle/>
          <a:p>
            <a:r>
              <a:rPr lang="en-US" sz="1200" dirty="0"/>
              <a:t>1</a:t>
            </a:r>
          </a:p>
        </p:txBody>
      </p:sp>
      <p:sp>
        <p:nvSpPr>
          <p:cNvPr id="55" name="TextBox 54">
            <a:extLst>
              <a:ext uri="{FF2B5EF4-FFF2-40B4-BE49-F238E27FC236}">
                <a16:creationId xmlns:a16="http://schemas.microsoft.com/office/drawing/2014/main" id="{106AA0F3-DB39-77AC-D87A-FB826383C0DA}"/>
              </a:ext>
            </a:extLst>
          </p:cNvPr>
          <p:cNvSpPr txBox="1"/>
          <p:nvPr/>
        </p:nvSpPr>
        <p:spPr>
          <a:xfrm>
            <a:off x="1574926" y="5565574"/>
            <a:ext cx="288956" cy="276999"/>
          </a:xfrm>
          <a:prstGeom prst="rect">
            <a:avLst/>
          </a:prstGeom>
          <a:noFill/>
          <a:ln>
            <a:noFill/>
          </a:ln>
        </p:spPr>
        <p:txBody>
          <a:bodyPr wrap="square" rtlCol="0">
            <a:spAutoFit/>
          </a:bodyPr>
          <a:lstStyle/>
          <a:p>
            <a:r>
              <a:rPr lang="en-US" sz="1200" dirty="0"/>
              <a:t>2</a:t>
            </a:r>
          </a:p>
        </p:txBody>
      </p:sp>
      <p:sp>
        <p:nvSpPr>
          <p:cNvPr id="56" name="TextBox 55">
            <a:extLst>
              <a:ext uri="{FF2B5EF4-FFF2-40B4-BE49-F238E27FC236}">
                <a16:creationId xmlns:a16="http://schemas.microsoft.com/office/drawing/2014/main" id="{472D32E8-15AB-A9B2-CEED-6702D39B08F6}"/>
              </a:ext>
            </a:extLst>
          </p:cNvPr>
          <p:cNvSpPr txBox="1"/>
          <p:nvPr/>
        </p:nvSpPr>
        <p:spPr>
          <a:xfrm>
            <a:off x="3081127" y="5569303"/>
            <a:ext cx="288956" cy="276999"/>
          </a:xfrm>
          <a:prstGeom prst="rect">
            <a:avLst/>
          </a:prstGeom>
          <a:noFill/>
          <a:ln>
            <a:noFill/>
          </a:ln>
        </p:spPr>
        <p:txBody>
          <a:bodyPr wrap="square" rtlCol="0">
            <a:spAutoFit/>
          </a:bodyPr>
          <a:lstStyle/>
          <a:p>
            <a:r>
              <a:rPr lang="en-US" sz="1200" dirty="0"/>
              <a:t>4</a:t>
            </a:r>
          </a:p>
        </p:txBody>
      </p:sp>
      <p:sp>
        <p:nvSpPr>
          <p:cNvPr id="57" name="TextBox 56">
            <a:extLst>
              <a:ext uri="{FF2B5EF4-FFF2-40B4-BE49-F238E27FC236}">
                <a16:creationId xmlns:a16="http://schemas.microsoft.com/office/drawing/2014/main" id="{200D3E81-36EA-9631-FC0A-87B627B9FF7E}"/>
              </a:ext>
            </a:extLst>
          </p:cNvPr>
          <p:cNvSpPr txBox="1"/>
          <p:nvPr/>
        </p:nvSpPr>
        <p:spPr>
          <a:xfrm>
            <a:off x="6138532" y="4139426"/>
            <a:ext cx="288956" cy="276999"/>
          </a:xfrm>
          <a:prstGeom prst="rect">
            <a:avLst/>
          </a:prstGeom>
          <a:noFill/>
          <a:ln>
            <a:noFill/>
          </a:ln>
        </p:spPr>
        <p:txBody>
          <a:bodyPr wrap="square" rtlCol="0">
            <a:spAutoFit/>
          </a:bodyPr>
          <a:lstStyle/>
          <a:p>
            <a:r>
              <a:rPr lang="en-US" sz="1200" dirty="0"/>
              <a:t>5</a:t>
            </a:r>
          </a:p>
        </p:txBody>
      </p:sp>
      <p:sp>
        <p:nvSpPr>
          <p:cNvPr id="58" name="TextBox 57">
            <a:extLst>
              <a:ext uri="{FF2B5EF4-FFF2-40B4-BE49-F238E27FC236}">
                <a16:creationId xmlns:a16="http://schemas.microsoft.com/office/drawing/2014/main" id="{5E06FACD-6445-756C-4BD4-3269FFA3207F}"/>
              </a:ext>
            </a:extLst>
          </p:cNvPr>
          <p:cNvSpPr txBox="1"/>
          <p:nvPr/>
        </p:nvSpPr>
        <p:spPr>
          <a:xfrm>
            <a:off x="5286341" y="4130373"/>
            <a:ext cx="288956" cy="276999"/>
          </a:xfrm>
          <a:prstGeom prst="rect">
            <a:avLst/>
          </a:prstGeom>
          <a:noFill/>
          <a:ln>
            <a:noFill/>
          </a:ln>
        </p:spPr>
        <p:txBody>
          <a:bodyPr wrap="square" rtlCol="0">
            <a:spAutoFit/>
          </a:bodyPr>
          <a:lstStyle/>
          <a:p>
            <a:r>
              <a:rPr lang="en-US" sz="1200" dirty="0"/>
              <a:t>3</a:t>
            </a:r>
          </a:p>
        </p:txBody>
      </p:sp>
      <p:sp>
        <p:nvSpPr>
          <p:cNvPr id="59" name="TextBox 58">
            <a:extLst>
              <a:ext uri="{FF2B5EF4-FFF2-40B4-BE49-F238E27FC236}">
                <a16:creationId xmlns:a16="http://schemas.microsoft.com/office/drawing/2014/main" id="{66DFC168-E28B-87FB-AF38-0E94B55A57C8}"/>
              </a:ext>
            </a:extLst>
          </p:cNvPr>
          <p:cNvSpPr txBox="1"/>
          <p:nvPr/>
        </p:nvSpPr>
        <p:spPr>
          <a:xfrm>
            <a:off x="4964495" y="4131085"/>
            <a:ext cx="288956" cy="276999"/>
          </a:xfrm>
          <a:prstGeom prst="rect">
            <a:avLst/>
          </a:prstGeom>
          <a:noFill/>
          <a:ln>
            <a:noFill/>
          </a:ln>
        </p:spPr>
        <p:txBody>
          <a:bodyPr wrap="square" rtlCol="0">
            <a:spAutoFit/>
          </a:bodyPr>
          <a:lstStyle/>
          <a:p>
            <a:r>
              <a:rPr lang="en-US" sz="1200" dirty="0"/>
              <a:t>2</a:t>
            </a:r>
          </a:p>
        </p:txBody>
      </p:sp>
      <p:sp>
        <p:nvSpPr>
          <p:cNvPr id="60" name="TextBox 59">
            <a:extLst>
              <a:ext uri="{FF2B5EF4-FFF2-40B4-BE49-F238E27FC236}">
                <a16:creationId xmlns:a16="http://schemas.microsoft.com/office/drawing/2014/main" id="{29B009A8-4A52-BD0C-F5B5-C5EC043E8988}"/>
              </a:ext>
            </a:extLst>
          </p:cNvPr>
          <p:cNvSpPr txBox="1"/>
          <p:nvPr/>
        </p:nvSpPr>
        <p:spPr>
          <a:xfrm>
            <a:off x="10576472" y="5660886"/>
            <a:ext cx="360114" cy="276999"/>
          </a:xfrm>
          <a:prstGeom prst="rect">
            <a:avLst/>
          </a:prstGeom>
          <a:noFill/>
          <a:ln>
            <a:noFill/>
          </a:ln>
        </p:spPr>
        <p:txBody>
          <a:bodyPr wrap="square" rtlCol="0">
            <a:spAutoFit/>
          </a:bodyPr>
          <a:lstStyle/>
          <a:p>
            <a:r>
              <a:rPr lang="en-US" sz="1200" dirty="0"/>
              <a:t>10</a:t>
            </a:r>
          </a:p>
        </p:txBody>
      </p:sp>
      <p:sp>
        <p:nvSpPr>
          <p:cNvPr id="61" name="TextBox 60">
            <a:extLst>
              <a:ext uri="{FF2B5EF4-FFF2-40B4-BE49-F238E27FC236}">
                <a16:creationId xmlns:a16="http://schemas.microsoft.com/office/drawing/2014/main" id="{D0514E40-7B36-3C1A-D28D-4D428B232B99}"/>
              </a:ext>
            </a:extLst>
          </p:cNvPr>
          <p:cNvSpPr txBox="1"/>
          <p:nvPr/>
        </p:nvSpPr>
        <p:spPr>
          <a:xfrm>
            <a:off x="8584709" y="5633084"/>
            <a:ext cx="288956" cy="276999"/>
          </a:xfrm>
          <a:prstGeom prst="rect">
            <a:avLst/>
          </a:prstGeom>
          <a:noFill/>
          <a:ln>
            <a:noFill/>
          </a:ln>
        </p:spPr>
        <p:txBody>
          <a:bodyPr wrap="square" rtlCol="0">
            <a:spAutoFit/>
          </a:bodyPr>
          <a:lstStyle/>
          <a:p>
            <a:r>
              <a:rPr lang="en-US" sz="1200" dirty="0"/>
              <a:t>1</a:t>
            </a:r>
          </a:p>
        </p:txBody>
      </p:sp>
      <p:cxnSp>
        <p:nvCxnSpPr>
          <p:cNvPr id="70" name="Straight Connector 69">
            <a:extLst>
              <a:ext uri="{FF2B5EF4-FFF2-40B4-BE49-F238E27FC236}">
                <a16:creationId xmlns:a16="http://schemas.microsoft.com/office/drawing/2014/main" id="{0FAC7AE8-7708-B013-57E0-C4E25ADC3337}"/>
              </a:ext>
            </a:extLst>
          </p:cNvPr>
          <p:cNvCxnSpPr>
            <a:cxnSpLocks/>
          </p:cNvCxnSpPr>
          <p:nvPr/>
        </p:nvCxnSpPr>
        <p:spPr>
          <a:xfrm flipH="1">
            <a:off x="4531814" y="2682530"/>
            <a:ext cx="876676"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3" name="Straight Connector 72">
            <a:extLst>
              <a:ext uri="{FF2B5EF4-FFF2-40B4-BE49-F238E27FC236}">
                <a16:creationId xmlns:a16="http://schemas.microsoft.com/office/drawing/2014/main" id="{DCC40BBA-0724-0462-59B6-2C9F5DF3B001}"/>
              </a:ext>
            </a:extLst>
          </p:cNvPr>
          <p:cNvCxnSpPr>
            <a:cxnSpLocks/>
          </p:cNvCxnSpPr>
          <p:nvPr/>
        </p:nvCxnSpPr>
        <p:spPr>
          <a:xfrm flipH="1">
            <a:off x="859326" y="4117019"/>
            <a:ext cx="833475"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5" name="TextBox 74">
            <a:extLst>
              <a:ext uri="{FF2B5EF4-FFF2-40B4-BE49-F238E27FC236}">
                <a16:creationId xmlns:a16="http://schemas.microsoft.com/office/drawing/2014/main" id="{BA809712-47A2-F8B4-A33A-39D993CC2C9F}"/>
              </a:ext>
            </a:extLst>
          </p:cNvPr>
          <p:cNvSpPr txBox="1"/>
          <p:nvPr/>
        </p:nvSpPr>
        <p:spPr>
          <a:xfrm>
            <a:off x="442581" y="3961759"/>
            <a:ext cx="478394" cy="276999"/>
          </a:xfrm>
          <a:prstGeom prst="rect">
            <a:avLst/>
          </a:prstGeom>
          <a:noFill/>
          <a:ln>
            <a:noFill/>
          </a:ln>
        </p:spPr>
        <p:txBody>
          <a:bodyPr wrap="square" rtlCol="0">
            <a:spAutoFit/>
          </a:bodyPr>
          <a:lstStyle/>
          <a:p>
            <a:r>
              <a:rPr lang="en-US" sz="1200" dirty="0"/>
              <a:t>a=?</a:t>
            </a:r>
          </a:p>
        </p:txBody>
      </p:sp>
      <p:sp>
        <p:nvSpPr>
          <p:cNvPr id="76" name="TextBox 75">
            <a:extLst>
              <a:ext uri="{FF2B5EF4-FFF2-40B4-BE49-F238E27FC236}">
                <a16:creationId xmlns:a16="http://schemas.microsoft.com/office/drawing/2014/main" id="{3C3D5FC4-8191-CDEB-38D7-2AD4B829D821}"/>
              </a:ext>
            </a:extLst>
          </p:cNvPr>
          <p:cNvSpPr txBox="1"/>
          <p:nvPr/>
        </p:nvSpPr>
        <p:spPr>
          <a:xfrm>
            <a:off x="4119409" y="2553083"/>
            <a:ext cx="425608" cy="276999"/>
          </a:xfrm>
          <a:prstGeom prst="rect">
            <a:avLst/>
          </a:prstGeom>
          <a:noFill/>
          <a:ln>
            <a:noFill/>
          </a:ln>
        </p:spPr>
        <p:txBody>
          <a:bodyPr wrap="square" rtlCol="0">
            <a:spAutoFit/>
          </a:bodyPr>
          <a:lstStyle/>
          <a:p>
            <a:r>
              <a:rPr lang="en-US" sz="1200" dirty="0"/>
              <a:t>b=?</a:t>
            </a:r>
          </a:p>
        </p:txBody>
      </p:sp>
      <p:cxnSp>
        <p:nvCxnSpPr>
          <p:cNvPr id="12" name="Straight Connector 11">
            <a:extLst>
              <a:ext uri="{FF2B5EF4-FFF2-40B4-BE49-F238E27FC236}">
                <a16:creationId xmlns:a16="http://schemas.microsoft.com/office/drawing/2014/main" id="{A9A07815-E462-7DCF-8694-2198DFA15886}"/>
              </a:ext>
            </a:extLst>
          </p:cNvPr>
          <p:cNvCxnSpPr>
            <a:cxnSpLocks/>
            <a:stCxn id="54" idx="0"/>
            <a:endCxn id="77" idx="0"/>
          </p:cNvCxnSpPr>
          <p:nvPr/>
        </p:nvCxnSpPr>
        <p:spPr>
          <a:xfrm flipV="1">
            <a:off x="1199765" y="4117019"/>
            <a:ext cx="502090" cy="1439502"/>
          </a:xfrm>
          <a:prstGeom prst="line">
            <a:avLst/>
          </a:prstGeom>
        </p:spPr>
        <p:style>
          <a:lnRef idx="3">
            <a:schemeClr val="accent1"/>
          </a:lnRef>
          <a:fillRef idx="0">
            <a:schemeClr val="accent1"/>
          </a:fillRef>
          <a:effectRef idx="2">
            <a:schemeClr val="accent1"/>
          </a:effectRef>
          <a:fontRef idx="minor">
            <a:schemeClr val="tx1"/>
          </a:fontRef>
        </p:style>
      </p:cxnSp>
      <p:grpSp>
        <p:nvGrpSpPr>
          <p:cNvPr id="85" name="Group 84">
            <a:extLst>
              <a:ext uri="{FF2B5EF4-FFF2-40B4-BE49-F238E27FC236}">
                <a16:creationId xmlns:a16="http://schemas.microsoft.com/office/drawing/2014/main" id="{F63DA568-843F-B1ED-09C6-9B5279245C22}"/>
              </a:ext>
            </a:extLst>
          </p:cNvPr>
          <p:cNvGrpSpPr/>
          <p:nvPr/>
        </p:nvGrpSpPr>
        <p:grpSpPr>
          <a:xfrm>
            <a:off x="8725802" y="3125181"/>
            <a:ext cx="1984448" cy="2413233"/>
            <a:chOff x="8725802" y="3125181"/>
            <a:chExt cx="1984448" cy="2413233"/>
          </a:xfrm>
        </p:grpSpPr>
        <p:sp>
          <p:nvSpPr>
            <p:cNvPr id="52" name="Freeform: Shape 51">
              <a:extLst>
                <a:ext uri="{FF2B5EF4-FFF2-40B4-BE49-F238E27FC236}">
                  <a16:creationId xmlns:a16="http://schemas.microsoft.com/office/drawing/2014/main" id="{76EBDF3B-8EAA-BD34-8089-890216B1C5ED}"/>
                </a:ext>
              </a:extLst>
            </p:cNvPr>
            <p:cNvSpPr/>
            <p:nvPr/>
          </p:nvSpPr>
          <p:spPr>
            <a:xfrm>
              <a:off x="8727541" y="3125181"/>
              <a:ext cx="1982709" cy="1673156"/>
            </a:xfrm>
            <a:custGeom>
              <a:avLst/>
              <a:gdLst>
                <a:gd name="connsiteX0" fmla="*/ 0 w 1982709"/>
                <a:gd name="connsiteY0" fmla="*/ 1673156 h 1673156"/>
                <a:gd name="connsiteX1" fmla="*/ 217283 w 1982709"/>
                <a:gd name="connsiteY1" fmla="*/ 1139001 h 1673156"/>
                <a:gd name="connsiteX2" fmla="*/ 669956 w 1982709"/>
                <a:gd name="connsiteY2" fmla="*/ 1075627 h 1673156"/>
                <a:gd name="connsiteX3" fmla="*/ 1249378 w 1982709"/>
                <a:gd name="connsiteY3" fmla="*/ 188387 h 1673156"/>
                <a:gd name="connsiteX4" fmla="*/ 1511928 w 1982709"/>
                <a:gd name="connsiteY4" fmla="*/ 25425 h 1673156"/>
                <a:gd name="connsiteX5" fmla="*/ 1982709 w 1982709"/>
                <a:gd name="connsiteY5" fmla="*/ 559579 h 167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2709" h="1673156">
                  <a:moveTo>
                    <a:pt x="0" y="1673156"/>
                  </a:moveTo>
                  <a:cubicBezTo>
                    <a:pt x="52812" y="1455872"/>
                    <a:pt x="105624" y="1238589"/>
                    <a:pt x="217283" y="1139001"/>
                  </a:cubicBezTo>
                  <a:cubicBezTo>
                    <a:pt x="328942" y="1039413"/>
                    <a:pt x="497940" y="1234063"/>
                    <a:pt x="669956" y="1075627"/>
                  </a:cubicBezTo>
                  <a:cubicBezTo>
                    <a:pt x="841972" y="917191"/>
                    <a:pt x="1109049" y="363421"/>
                    <a:pt x="1249378" y="188387"/>
                  </a:cubicBezTo>
                  <a:cubicBezTo>
                    <a:pt x="1389707" y="13353"/>
                    <a:pt x="1389706" y="-36440"/>
                    <a:pt x="1511928" y="25425"/>
                  </a:cubicBezTo>
                  <a:cubicBezTo>
                    <a:pt x="1634150" y="87290"/>
                    <a:pt x="1898210" y="459991"/>
                    <a:pt x="1982709" y="559579"/>
                  </a:cubicBezTo>
                </a:path>
              </a:pathLst>
            </a:custGeom>
            <a:pattFill prst="pct5">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A0A751A0-9588-979C-B2B0-34FB4C8F8F74}"/>
                </a:ext>
              </a:extLst>
            </p:cNvPr>
            <p:cNvSpPr/>
            <p:nvPr/>
          </p:nvSpPr>
          <p:spPr>
            <a:xfrm>
              <a:off x="8729187" y="4816444"/>
              <a:ext cx="1981063" cy="721970"/>
            </a:xfrm>
            <a:prstGeom prst="rect">
              <a:avLst/>
            </a:prstGeom>
            <a:pattFill prst="pct5">
              <a:fgClr>
                <a:schemeClr val="accent1"/>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a:extLst>
                <a:ext uri="{FF2B5EF4-FFF2-40B4-BE49-F238E27FC236}">
                  <a16:creationId xmlns:a16="http://schemas.microsoft.com/office/drawing/2014/main" id="{F2CFC9F3-F6BD-5C0A-0369-B1C5FC54B4F1}"/>
                </a:ext>
              </a:extLst>
            </p:cNvPr>
            <p:cNvSpPr/>
            <p:nvPr/>
          </p:nvSpPr>
          <p:spPr>
            <a:xfrm>
              <a:off x="8725802" y="3699469"/>
              <a:ext cx="1981063" cy="1136461"/>
            </a:xfrm>
            <a:prstGeom prst="triangle">
              <a:avLst>
                <a:gd name="adj" fmla="val 99103"/>
              </a:avLst>
            </a:prstGeom>
            <a:pattFill prst="pct5">
              <a:fgClr>
                <a:schemeClr val="accent1"/>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TextBox 85">
            <a:extLst>
              <a:ext uri="{FF2B5EF4-FFF2-40B4-BE49-F238E27FC236}">
                <a16:creationId xmlns:a16="http://schemas.microsoft.com/office/drawing/2014/main" id="{65068ED5-7865-3F13-7D58-7F6C75A1AC38}"/>
              </a:ext>
            </a:extLst>
          </p:cNvPr>
          <p:cNvSpPr txBox="1"/>
          <p:nvPr/>
        </p:nvSpPr>
        <p:spPr>
          <a:xfrm>
            <a:off x="506509" y="2592823"/>
            <a:ext cx="417624" cy="276999"/>
          </a:xfrm>
          <a:prstGeom prst="rect">
            <a:avLst/>
          </a:prstGeom>
          <a:noFill/>
          <a:ln>
            <a:noFill/>
          </a:ln>
        </p:spPr>
        <p:txBody>
          <a:bodyPr wrap="square" rtlCol="0">
            <a:spAutoFit/>
          </a:bodyPr>
          <a:lstStyle/>
          <a:p>
            <a:r>
              <a:rPr lang="en-US" sz="1200" dirty="0"/>
              <a:t>f(x)</a:t>
            </a:r>
          </a:p>
        </p:txBody>
      </p:sp>
      <p:sp>
        <p:nvSpPr>
          <p:cNvPr id="89" name="TextBox 88">
            <a:extLst>
              <a:ext uri="{FF2B5EF4-FFF2-40B4-BE49-F238E27FC236}">
                <a16:creationId xmlns:a16="http://schemas.microsoft.com/office/drawing/2014/main" id="{B91445E6-E2F2-A7B4-FCFB-EE8064F79C36}"/>
              </a:ext>
            </a:extLst>
          </p:cNvPr>
          <p:cNvSpPr txBox="1"/>
          <p:nvPr/>
        </p:nvSpPr>
        <p:spPr>
          <a:xfrm>
            <a:off x="4208355" y="1694833"/>
            <a:ext cx="417624" cy="276999"/>
          </a:xfrm>
          <a:prstGeom prst="rect">
            <a:avLst/>
          </a:prstGeom>
          <a:noFill/>
          <a:ln>
            <a:noFill/>
          </a:ln>
        </p:spPr>
        <p:txBody>
          <a:bodyPr wrap="square" rtlCol="0">
            <a:spAutoFit/>
          </a:bodyPr>
          <a:lstStyle/>
          <a:p>
            <a:r>
              <a:rPr lang="en-US" sz="1200" dirty="0"/>
              <a:t>f(x)</a:t>
            </a:r>
          </a:p>
        </p:txBody>
      </p:sp>
      <p:sp>
        <p:nvSpPr>
          <p:cNvPr id="90" name="TextBox 89">
            <a:extLst>
              <a:ext uri="{FF2B5EF4-FFF2-40B4-BE49-F238E27FC236}">
                <a16:creationId xmlns:a16="http://schemas.microsoft.com/office/drawing/2014/main" id="{D2756721-523F-897D-F7B5-DEEFEA6DE9AA}"/>
              </a:ext>
            </a:extLst>
          </p:cNvPr>
          <p:cNvSpPr txBox="1"/>
          <p:nvPr/>
        </p:nvSpPr>
        <p:spPr>
          <a:xfrm>
            <a:off x="7585384" y="2522159"/>
            <a:ext cx="417624" cy="276999"/>
          </a:xfrm>
          <a:prstGeom prst="rect">
            <a:avLst/>
          </a:prstGeom>
          <a:noFill/>
          <a:ln>
            <a:noFill/>
          </a:ln>
        </p:spPr>
        <p:txBody>
          <a:bodyPr wrap="square" rtlCol="0">
            <a:spAutoFit/>
          </a:bodyPr>
          <a:lstStyle/>
          <a:p>
            <a:r>
              <a:rPr lang="en-US" sz="1200" dirty="0"/>
              <a:t>f(x)</a:t>
            </a:r>
          </a:p>
        </p:txBody>
      </p:sp>
      <p:sp>
        <p:nvSpPr>
          <p:cNvPr id="91" name="TextBox 90">
            <a:extLst>
              <a:ext uri="{FF2B5EF4-FFF2-40B4-BE49-F238E27FC236}">
                <a16:creationId xmlns:a16="http://schemas.microsoft.com/office/drawing/2014/main" id="{70B57863-116C-369E-76BA-70CD806B2B49}"/>
              </a:ext>
            </a:extLst>
          </p:cNvPr>
          <p:cNvSpPr txBox="1"/>
          <p:nvPr/>
        </p:nvSpPr>
        <p:spPr>
          <a:xfrm>
            <a:off x="9278034" y="4766458"/>
            <a:ext cx="1121545" cy="276999"/>
          </a:xfrm>
          <a:prstGeom prst="rect">
            <a:avLst/>
          </a:prstGeom>
          <a:noFill/>
          <a:ln>
            <a:noFill/>
          </a:ln>
        </p:spPr>
        <p:txBody>
          <a:bodyPr wrap="square" rtlCol="0">
            <a:spAutoFit/>
          </a:bodyPr>
          <a:lstStyle/>
          <a:p>
            <a:r>
              <a:rPr lang="en-US" sz="1200" b="1" dirty="0"/>
              <a:t>P(1&lt;x&lt;10)=1</a:t>
            </a:r>
          </a:p>
        </p:txBody>
      </p:sp>
    </p:spTree>
    <p:extLst>
      <p:ext uri="{BB962C8B-B14F-4D97-AF65-F5344CB8AC3E}">
        <p14:creationId xmlns:p14="http://schemas.microsoft.com/office/powerpoint/2010/main" val="612814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Probability Distribution (1 of 8)</a:t>
            </a:r>
            <a:endParaRPr lang="en-IN" dirty="0"/>
          </a:p>
        </p:txBody>
      </p:sp>
      <p:sp>
        <p:nvSpPr>
          <p:cNvPr id="3" name="Content Placeholder 2"/>
          <p:cNvSpPr>
            <a:spLocks noGrp="1"/>
          </p:cNvSpPr>
          <p:nvPr>
            <p:ph idx="1"/>
          </p:nvPr>
        </p:nvSpPr>
        <p:spPr/>
        <p:txBody>
          <a:bodyPr/>
          <a:lstStyle/>
          <a:p>
            <a:pPr>
              <a:spcBef>
                <a:spcPts val="0"/>
              </a:spcBef>
              <a:spcAft>
                <a:spcPts val="600"/>
              </a:spcAft>
            </a:pPr>
            <a:r>
              <a:rPr lang="en-US" sz="2200" dirty="0"/>
              <a:t>The normal probability distribution is the most common distribution for describing a continuous random variable.</a:t>
            </a:r>
          </a:p>
          <a:p>
            <a:pPr>
              <a:spcBef>
                <a:spcPts val="0"/>
              </a:spcBef>
              <a:spcAft>
                <a:spcPts val="600"/>
              </a:spcAft>
            </a:pPr>
            <a:r>
              <a:rPr lang="en-US" sz="2200" dirty="0"/>
              <a:t>It has been used in a wide variety of applications including:</a:t>
            </a:r>
          </a:p>
          <a:p>
            <a:pPr lvl="1">
              <a:spcBef>
                <a:spcPts val="0"/>
              </a:spcBef>
              <a:spcAft>
                <a:spcPts val="600"/>
              </a:spcAft>
            </a:pPr>
            <a:r>
              <a:rPr lang="en-US" sz="2000" dirty="0"/>
              <a:t>Heights of people</a:t>
            </a:r>
          </a:p>
          <a:p>
            <a:pPr lvl="1">
              <a:spcBef>
                <a:spcPts val="0"/>
              </a:spcBef>
              <a:spcAft>
                <a:spcPts val="600"/>
              </a:spcAft>
            </a:pPr>
            <a:r>
              <a:rPr lang="en-US" sz="2000" dirty="0"/>
              <a:t>Test scores</a:t>
            </a:r>
          </a:p>
          <a:p>
            <a:pPr lvl="1">
              <a:spcBef>
                <a:spcPts val="0"/>
              </a:spcBef>
              <a:spcAft>
                <a:spcPts val="600"/>
              </a:spcAft>
            </a:pPr>
            <a:r>
              <a:rPr lang="en-US" sz="2000" dirty="0"/>
              <a:t>Rainfall amounts</a:t>
            </a:r>
          </a:p>
          <a:p>
            <a:pPr lvl="1">
              <a:spcBef>
                <a:spcPts val="0"/>
              </a:spcBef>
              <a:spcAft>
                <a:spcPts val="600"/>
              </a:spcAft>
            </a:pPr>
            <a:r>
              <a:rPr lang="en-US" sz="2000" dirty="0"/>
              <a:t>Scientific measurements</a:t>
            </a:r>
          </a:p>
          <a:p>
            <a:pPr>
              <a:spcBef>
                <a:spcPts val="0"/>
              </a:spcBef>
              <a:spcAft>
                <a:spcPts val="600"/>
              </a:spcAft>
            </a:pPr>
            <a:r>
              <a:rPr lang="en-US" sz="2200" dirty="0"/>
              <a:t>It is widely used in statistical inference.</a:t>
            </a:r>
          </a:p>
          <a:p>
            <a:pPr marL="0" indent="0">
              <a:spcBef>
                <a:spcPts val="0"/>
              </a:spcBef>
              <a:spcAft>
                <a:spcPts val="600"/>
              </a:spcAft>
              <a:buNone/>
            </a:pPr>
            <a:endParaRPr lang="en-US" sz="2000" dirty="0"/>
          </a:p>
          <a:p>
            <a:pPr marL="0" indent="0">
              <a:spcBef>
                <a:spcPts val="0"/>
              </a:spcBef>
              <a:spcAft>
                <a:spcPts val="600"/>
              </a:spcAft>
              <a:buNone/>
            </a:pPr>
            <a:r>
              <a:rPr lang="en-US" sz="2000" dirty="0"/>
              <a:t>Abraham de Moivre, a French mathematician, published </a:t>
            </a:r>
            <a:r>
              <a:rPr lang="en-US" sz="2000" i="1" dirty="0"/>
              <a:t>The Doctrine of Chances in 1733</a:t>
            </a:r>
            <a:r>
              <a:rPr lang="en-US" sz="2000" dirty="0"/>
              <a:t>. He derived the normal distribution.</a:t>
            </a:r>
          </a:p>
        </p:txBody>
      </p:sp>
    </p:spTree>
    <p:extLst>
      <p:ext uri="{BB962C8B-B14F-4D97-AF65-F5344CB8AC3E}">
        <p14:creationId xmlns:p14="http://schemas.microsoft.com/office/powerpoint/2010/main" val="1454367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Probability Distribution (2 of 8)</a:t>
            </a:r>
            <a:endParaRPr lang="en-IN" dirty="0"/>
          </a:p>
        </p:txBody>
      </p:sp>
      <p:sp>
        <p:nvSpPr>
          <p:cNvPr id="3" name="Content Placeholder 2"/>
          <p:cNvSpPr>
            <a:spLocks noGrp="1"/>
          </p:cNvSpPr>
          <p:nvPr>
            <p:ph sz="half" idx="1"/>
          </p:nvPr>
        </p:nvSpPr>
        <p:spPr>
          <a:xfrm>
            <a:off x="476844" y="1825625"/>
            <a:ext cx="11237976" cy="627289"/>
          </a:xfrm>
        </p:spPr>
        <p:txBody>
          <a:bodyPr/>
          <a:lstStyle/>
          <a:p>
            <a:r>
              <a:rPr lang="en-US" sz="2200" dirty="0">
                <a:solidFill>
                  <a:srgbClr val="003865"/>
                </a:solidFill>
              </a:rPr>
              <a:t>Normal Probability Density </a:t>
            </a:r>
            <a:r>
              <a:rPr lang="en-US" sz="2200" dirty="0">
                <a:solidFill>
                  <a:srgbClr val="FF0000"/>
                </a:solidFill>
              </a:rPr>
              <a:t>Function</a:t>
            </a:r>
          </a:p>
        </p:txBody>
      </p:sp>
      <mc:AlternateContent xmlns:mc="http://schemas.openxmlformats.org/markup-compatibility/2006" xmlns:a14="http://schemas.microsoft.com/office/drawing/2010/main">
        <mc:Choice Requires="a14">
          <p:sp>
            <p:nvSpPr>
              <p:cNvPr id="8" name="Object 3" descr="Start equation. f of x equals 1 divided by sigma start root 2 pi end root end times e superscript start fraction negative 1 over 2 end fraction left parenthesis start fraction x minus mu over standard deviation end fraction right parenthesis squared baseline end equation. ">
                <a:extLst>
                  <a:ext uri="{FF2B5EF4-FFF2-40B4-BE49-F238E27FC236}">
                    <a16:creationId xmlns:a16="http://schemas.microsoft.com/office/drawing/2014/main" id="{A37A60C4-D93C-4269-963A-D3E74285EB89}"/>
                  </a:ext>
                </a:extLst>
              </p:cNvPr>
              <p:cNvSpPr txBox="1">
                <a:spLocks noGrp="1"/>
              </p:cNvSpPr>
              <p:nvPr>
                <p:ph sz="half" idx="2"/>
              </p:nvPr>
            </p:nvSpPr>
            <p:spPr>
              <a:xfrm>
                <a:off x="4330446" y="2343377"/>
                <a:ext cx="3761994" cy="1358900"/>
              </a:xfrm>
              <a:prstGeom prst="rect">
                <a:avLst/>
              </a:prstGeom>
            </p:spPr>
            <p:txBody>
              <a:bodyPr>
                <a:normAutofit/>
              </a:bodyPr>
              <a:lstStyle/>
              <a:p>
                <a:pPr>
                  <a:buNone/>
                </a:pPr>
                <a14:m>
                  <m:oMathPara xmlns:m="http://schemas.openxmlformats.org/officeDocument/2006/math">
                    <m:oMathParaPr>
                      <m:jc m:val="left"/>
                    </m:oMathParaPr>
                    <m:oMath xmlns:m="http://schemas.openxmlformats.org/officeDocument/2006/math">
                      <m:r>
                        <a:rPr lang="en-US" sz="2200" i="1" smtClean="0">
                          <a:solidFill>
                            <a:srgbClr val="FF0000"/>
                          </a:solidFill>
                          <a:latin typeface="Cambria Math" panose="02040503050406030204" pitchFamily="18" charset="0"/>
                        </a:rPr>
                        <m:t>𝑓</m:t>
                      </m:r>
                      <m:r>
                        <a:rPr lang="en-US" sz="2200" i="1" smtClean="0">
                          <a:solidFill>
                            <a:srgbClr val="FF0000"/>
                          </a:solidFill>
                          <a:latin typeface="Cambria Math" panose="02040503050406030204" pitchFamily="18" charset="0"/>
                        </a:rPr>
                        <m:t>(</m:t>
                      </m:r>
                      <m:r>
                        <a:rPr lang="en-US" sz="2200" i="1" smtClean="0">
                          <a:solidFill>
                            <a:srgbClr val="FF0000"/>
                          </a:solidFill>
                          <a:latin typeface="Cambria Math" panose="02040503050406030204" pitchFamily="18" charset="0"/>
                        </a:rPr>
                        <m:t>𝑥</m:t>
                      </m:r>
                      <m:r>
                        <a:rPr lang="en-US" sz="2200" i="1" smtClean="0">
                          <a:solidFill>
                            <a:srgbClr val="FF0000"/>
                          </a:solidFill>
                          <a:latin typeface="Cambria Math" panose="02040503050406030204" pitchFamily="18" charset="0"/>
                        </a:rPr>
                        <m:t>)=</m:t>
                      </m:r>
                      <m:f>
                        <m:fPr>
                          <m:ctrlPr>
                            <a:rPr lang="en-US" sz="2200" i="1">
                              <a:solidFill>
                                <a:srgbClr val="FF0000"/>
                              </a:solidFill>
                              <a:latin typeface="Cambria Math" panose="02040503050406030204" pitchFamily="18" charset="0"/>
                            </a:rPr>
                          </m:ctrlPr>
                        </m:fPr>
                        <m:num>
                          <m:r>
                            <a:rPr lang="en-US" sz="2200" i="1">
                              <a:solidFill>
                                <a:srgbClr val="FF0000"/>
                              </a:solidFill>
                              <a:latin typeface="Cambria Math" panose="02040503050406030204" pitchFamily="18" charset="0"/>
                            </a:rPr>
                            <m:t>1</m:t>
                          </m:r>
                        </m:num>
                        <m:den>
                          <m:r>
                            <a:rPr lang="en-US" sz="2200" i="1">
                              <a:solidFill>
                                <a:srgbClr val="FF0000"/>
                              </a:solidFill>
                              <a:latin typeface="Cambria Math" panose="02040503050406030204" pitchFamily="18" charset="0"/>
                            </a:rPr>
                            <m:t>𝜎</m:t>
                          </m:r>
                          <m:rad>
                            <m:radPr>
                              <m:degHide m:val="on"/>
                              <m:ctrlPr>
                                <a:rPr lang="en-US" sz="2200" i="1">
                                  <a:solidFill>
                                    <a:srgbClr val="FF0000"/>
                                  </a:solidFill>
                                  <a:latin typeface="Cambria Math" panose="02040503050406030204" pitchFamily="18" charset="0"/>
                                </a:rPr>
                              </m:ctrlPr>
                            </m:radPr>
                            <m:deg/>
                            <m:e>
                              <m:r>
                                <a:rPr lang="en-US" sz="2200" i="1">
                                  <a:solidFill>
                                    <a:srgbClr val="FF0000"/>
                                  </a:solidFill>
                                  <a:latin typeface="Cambria Math" panose="02040503050406030204" pitchFamily="18" charset="0"/>
                                </a:rPr>
                                <m:t>2</m:t>
                              </m:r>
                              <m:r>
                                <a:rPr lang="en-US" sz="2200" i="1">
                                  <a:solidFill>
                                    <a:srgbClr val="FF0000"/>
                                  </a:solidFill>
                                  <a:latin typeface="Cambria Math" panose="02040503050406030204" pitchFamily="18" charset="0"/>
                                </a:rPr>
                                <m:t>𝜋</m:t>
                              </m:r>
                            </m:e>
                          </m:rad>
                        </m:den>
                      </m:f>
                      <m:sSup>
                        <m:sSupPr>
                          <m:ctrlPr>
                            <a:rPr lang="en-US" sz="2200" i="1">
                              <a:solidFill>
                                <a:srgbClr val="FF0000"/>
                              </a:solidFill>
                              <a:latin typeface="Cambria Math" panose="02040503050406030204" pitchFamily="18" charset="0"/>
                            </a:rPr>
                          </m:ctrlPr>
                        </m:sSupPr>
                        <m:e>
                          <m:r>
                            <a:rPr lang="en-US" sz="2200" i="1">
                              <a:solidFill>
                                <a:srgbClr val="FF0000"/>
                              </a:solidFill>
                              <a:latin typeface="Cambria Math" panose="02040503050406030204" pitchFamily="18" charset="0"/>
                            </a:rPr>
                            <m:t>𝑒</m:t>
                          </m:r>
                        </m:e>
                        <m:sup>
                          <m:r>
                            <a:rPr lang="en-US" sz="2200" i="1">
                              <a:solidFill>
                                <a:srgbClr val="FF0000"/>
                              </a:solidFill>
                              <a:latin typeface="Cambria Math" panose="02040503050406030204" pitchFamily="18" charset="0"/>
                            </a:rPr>
                            <m:t>−</m:t>
                          </m:r>
                          <m:f>
                            <m:fPr>
                              <m:ctrlPr>
                                <a:rPr lang="en-US" sz="2200" i="1">
                                  <a:solidFill>
                                    <a:srgbClr val="FF0000"/>
                                  </a:solidFill>
                                  <a:latin typeface="Cambria Math" panose="02040503050406030204" pitchFamily="18" charset="0"/>
                                </a:rPr>
                              </m:ctrlPr>
                            </m:fPr>
                            <m:num>
                              <m:r>
                                <a:rPr lang="en-US" sz="2200" i="1">
                                  <a:solidFill>
                                    <a:srgbClr val="FF0000"/>
                                  </a:solidFill>
                                  <a:latin typeface="Cambria Math" panose="02040503050406030204" pitchFamily="18" charset="0"/>
                                </a:rPr>
                                <m:t>1</m:t>
                              </m:r>
                            </m:num>
                            <m:den>
                              <m:r>
                                <a:rPr lang="en-US" sz="2200" i="1">
                                  <a:solidFill>
                                    <a:srgbClr val="FF0000"/>
                                  </a:solidFill>
                                  <a:latin typeface="Cambria Math" panose="02040503050406030204" pitchFamily="18" charset="0"/>
                                </a:rPr>
                                <m:t>2</m:t>
                              </m:r>
                            </m:den>
                          </m:f>
                          <m:sSup>
                            <m:sSupPr>
                              <m:ctrlPr>
                                <a:rPr lang="en-US" sz="2200" i="1">
                                  <a:solidFill>
                                    <a:srgbClr val="FF0000"/>
                                  </a:solidFill>
                                  <a:latin typeface="Cambria Math" panose="02040503050406030204" pitchFamily="18" charset="0"/>
                                </a:rPr>
                              </m:ctrlPr>
                            </m:sSupPr>
                            <m:e>
                              <m:d>
                                <m:dPr>
                                  <m:ctrlPr>
                                    <a:rPr lang="en-US" sz="2200" i="1">
                                      <a:solidFill>
                                        <a:srgbClr val="FF0000"/>
                                      </a:solidFill>
                                      <a:latin typeface="Cambria Math" panose="02040503050406030204" pitchFamily="18" charset="0"/>
                                    </a:rPr>
                                  </m:ctrlPr>
                                </m:dPr>
                                <m:e>
                                  <m:f>
                                    <m:fPr>
                                      <m:ctrlPr>
                                        <a:rPr lang="en-US" sz="2200" i="1">
                                          <a:solidFill>
                                            <a:srgbClr val="FF0000"/>
                                          </a:solidFill>
                                          <a:latin typeface="Cambria Math" panose="02040503050406030204" pitchFamily="18" charset="0"/>
                                        </a:rPr>
                                      </m:ctrlPr>
                                    </m:fPr>
                                    <m:num>
                                      <m:r>
                                        <a:rPr lang="en-US" sz="2200" i="1">
                                          <a:solidFill>
                                            <a:srgbClr val="FF0000"/>
                                          </a:solidFill>
                                          <a:latin typeface="Cambria Math" panose="02040503050406030204" pitchFamily="18" charset="0"/>
                                        </a:rPr>
                                        <m:t>𝑥</m:t>
                                      </m:r>
                                      <m:r>
                                        <a:rPr lang="en-US" sz="2200" i="1">
                                          <a:solidFill>
                                            <a:srgbClr val="FF0000"/>
                                          </a:solidFill>
                                          <a:latin typeface="Cambria Math" panose="02040503050406030204" pitchFamily="18" charset="0"/>
                                        </a:rPr>
                                        <m:t>−</m:t>
                                      </m:r>
                                      <m:r>
                                        <a:rPr lang="en-US" sz="2200" i="1">
                                          <a:solidFill>
                                            <a:srgbClr val="FF0000"/>
                                          </a:solidFill>
                                          <a:latin typeface="Cambria Math" panose="02040503050406030204" pitchFamily="18" charset="0"/>
                                        </a:rPr>
                                        <m:t>𝜇</m:t>
                                      </m:r>
                                    </m:num>
                                    <m:den>
                                      <m:r>
                                        <a:rPr lang="en-US" sz="2200" i="1">
                                          <a:solidFill>
                                            <a:srgbClr val="FF0000"/>
                                          </a:solidFill>
                                          <a:latin typeface="Cambria Math" panose="02040503050406030204" pitchFamily="18" charset="0"/>
                                        </a:rPr>
                                        <m:t>𝜎</m:t>
                                      </m:r>
                                    </m:den>
                                  </m:f>
                                </m:e>
                              </m:d>
                            </m:e>
                            <m:sup>
                              <m:r>
                                <a:rPr lang="en-US" sz="2200" i="1">
                                  <a:solidFill>
                                    <a:srgbClr val="FF0000"/>
                                  </a:solidFill>
                                  <a:latin typeface="Cambria Math" panose="02040503050406030204" pitchFamily="18" charset="0"/>
                                </a:rPr>
                                <m:t>2</m:t>
                              </m:r>
                            </m:sup>
                          </m:sSup>
                        </m:sup>
                      </m:sSup>
                    </m:oMath>
                  </m:oMathPara>
                </a14:m>
                <a:endParaRPr lang="en-US" sz="2200" dirty="0">
                  <a:solidFill>
                    <a:srgbClr val="FF0000"/>
                  </a:solidFill>
                </a:endParaRPr>
              </a:p>
            </p:txBody>
          </p:sp>
        </mc:Choice>
        <mc:Fallback xmlns="">
          <p:sp>
            <p:nvSpPr>
              <p:cNvPr id="8" name="Object 3" descr="Start equation. f of x equals 1 divided by sigma start root 2 pi end root end times e superscript start fraction negative 1 over 2 end fraction left parenthesis start fraction x minus mu over standard deviation end fraction right parenthesis squared baseline end equation. ">
                <a:extLst>
                  <a:ext uri="{FF2B5EF4-FFF2-40B4-BE49-F238E27FC236}">
                    <a16:creationId xmlns:a16="http://schemas.microsoft.com/office/drawing/2014/main" id="{A37A60C4-D93C-4269-963A-D3E74285EB89}"/>
                  </a:ext>
                </a:extLst>
              </p:cNvPr>
              <p:cNvSpPr txBox="1">
                <a:spLocks noGrp="1" noRot="1" noChangeAspect="1" noMove="1" noResize="1" noEditPoints="1" noAdjustHandles="1" noChangeArrowheads="1" noChangeShapeType="1" noTextEdit="1"/>
              </p:cNvSpPr>
              <p:nvPr>
                <p:ph sz="half" idx="2"/>
              </p:nvPr>
            </p:nvSpPr>
            <p:spPr>
              <a:xfrm>
                <a:off x="4330446" y="2343377"/>
                <a:ext cx="3761994" cy="1358900"/>
              </a:xfrm>
              <a:prstGeom prst="rect">
                <a:avLst/>
              </a:prstGeom>
              <a:blipFill>
                <a:blip r:embed="rId2"/>
                <a:stretch>
                  <a:fillRect/>
                </a:stretch>
              </a:blipFill>
            </p:spPr>
            <p:txBody>
              <a:bodyPr/>
              <a:lstStyle/>
              <a:p>
                <a:r>
                  <a:rPr lang="en-US">
                    <a:noFill/>
                  </a:rPr>
                  <a:t> </a:t>
                </a:r>
              </a:p>
            </p:txBody>
          </p:sp>
        </mc:Fallback>
      </mc:AlternateContent>
      <p:sp>
        <p:nvSpPr>
          <p:cNvPr id="6" name="Content Placeholder 4">
            <a:extLst>
              <a:ext uri="{FF2B5EF4-FFF2-40B4-BE49-F238E27FC236}">
                <a16:creationId xmlns:a16="http://schemas.microsoft.com/office/drawing/2014/main" id="{F4F79045-13FA-4C61-A177-181E083FA8B4}"/>
              </a:ext>
            </a:extLst>
          </p:cNvPr>
          <p:cNvSpPr>
            <a:spLocks noGrp="1"/>
          </p:cNvSpPr>
          <p:nvPr>
            <p:ph sz="half" idx="10"/>
          </p:nvPr>
        </p:nvSpPr>
        <p:spPr>
          <a:xfrm>
            <a:off x="4330446" y="3702277"/>
            <a:ext cx="5169211" cy="1959194"/>
          </a:xfrm>
        </p:spPr>
        <p:txBody>
          <a:bodyPr/>
          <a:lstStyle/>
          <a:p>
            <a:pPr marL="0" lvl="1" indent="0">
              <a:buNone/>
            </a:pPr>
            <a:r>
              <a:rPr lang="en-US" sz="2000" dirty="0"/>
              <a:t>Where </a:t>
            </a:r>
            <a:r>
              <a:rPr lang="en-US" sz="2000" i="1" dirty="0"/>
              <a:t>µ </a:t>
            </a:r>
            <a:r>
              <a:rPr lang="en-US" sz="2000" dirty="0"/>
              <a:t>= mean</a:t>
            </a:r>
          </a:p>
          <a:p>
            <a:pPr marL="978408" lvl="1" indent="0">
              <a:buNone/>
            </a:pPr>
            <a:r>
              <a:rPr lang="en-US" sz="2000" i="1" dirty="0"/>
              <a:t>σ</a:t>
            </a:r>
            <a:r>
              <a:rPr lang="en-US" sz="2000" dirty="0"/>
              <a:t> = standard deviation</a:t>
            </a:r>
          </a:p>
          <a:p>
            <a:pPr marL="960120" lvl="8" indent="0">
              <a:lnSpc>
                <a:spcPct val="100000"/>
              </a:lnSpc>
              <a:buNone/>
            </a:pPr>
            <a:r>
              <a:rPr lang="el-GR" sz="2000" i="1" dirty="0">
                <a:solidFill>
                  <a:schemeClr val="accent1"/>
                </a:solidFill>
                <a:cs typeface="Arial" panose="020B0604020202020204" pitchFamily="34" charset="0"/>
              </a:rPr>
              <a:t>π</a:t>
            </a:r>
            <a:r>
              <a:rPr lang="en-IN" sz="2000" dirty="0">
                <a:solidFill>
                  <a:schemeClr val="accent1"/>
                </a:solidFill>
                <a:cs typeface="Arial" panose="020B0604020202020204" pitchFamily="34" charset="0"/>
              </a:rPr>
              <a:t> </a:t>
            </a:r>
            <a:r>
              <a:rPr lang="en-US" sz="2000" dirty="0">
                <a:solidFill>
                  <a:schemeClr val="accent1"/>
                </a:solidFill>
                <a:cs typeface="Arial" panose="020B0604020202020204" pitchFamily="34" charset="0"/>
              </a:rPr>
              <a:t>= 3.14159</a:t>
            </a:r>
          </a:p>
          <a:p>
            <a:pPr marL="987552" lvl="4" indent="0">
              <a:lnSpc>
                <a:spcPct val="100000"/>
              </a:lnSpc>
              <a:buNone/>
            </a:pPr>
            <a:r>
              <a:rPr lang="en-US" sz="2000" b="0" i="1" dirty="0"/>
              <a:t>e </a:t>
            </a:r>
            <a:r>
              <a:rPr lang="en-US" sz="2000" b="0" dirty="0"/>
              <a:t>= 2.71828</a:t>
            </a:r>
          </a:p>
        </p:txBody>
      </p:sp>
    </p:spTree>
    <p:extLst>
      <p:ext uri="{BB962C8B-B14F-4D97-AF65-F5344CB8AC3E}">
        <p14:creationId xmlns:p14="http://schemas.microsoft.com/office/powerpoint/2010/main" val="160050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Probability Distribution (3 of 8)</a:t>
            </a:r>
            <a:endParaRPr lang="en-IN" dirty="0"/>
          </a:p>
        </p:txBody>
      </p:sp>
      <p:sp>
        <p:nvSpPr>
          <p:cNvPr id="3" name="Content Placeholder 2"/>
          <p:cNvSpPr>
            <a:spLocks noGrp="1"/>
          </p:cNvSpPr>
          <p:nvPr>
            <p:ph idx="1"/>
          </p:nvPr>
        </p:nvSpPr>
        <p:spPr>
          <a:xfrm>
            <a:off x="476843" y="1825625"/>
            <a:ext cx="11079617" cy="4351338"/>
          </a:xfrm>
        </p:spPr>
        <p:txBody>
          <a:bodyPr/>
          <a:lstStyle/>
          <a:p>
            <a:pPr marL="0" indent="0">
              <a:spcBef>
                <a:spcPts val="600"/>
              </a:spcBef>
              <a:buNone/>
            </a:pPr>
            <a:r>
              <a:rPr lang="en-US" sz="2200" b="1" dirty="0"/>
              <a:t>Characteristics</a:t>
            </a:r>
          </a:p>
          <a:p>
            <a:pPr lvl="1">
              <a:spcBef>
                <a:spcPts val="600"/>
              </a:spcBef>
            </a:pPr>
            <a:r>
              <a:rPr lang="en-US" sz="2200" dirty="0"/>
              <a:t>The distribution is </a:t>
            </a:r>
            <a:r>
              <a:rPr lang="en-US" sz="2200" b="1" dirty="0"/>
              <a:t>symmetric</a:t>
            </a:r>
            <a:r>
              <a:rPr lang="en-US" sz="2200" dirty="0"/>
              <a:t>; its skewness measure is zero.</a:t>
            </a:r>
          </a:p>
          <a:p>
            <a:pPr lvl="1">
              <a:spcBef>
                <a:spcPts val="600"/>
              </a:spcBef>
            </a:pPr>
            <a:r>
              <a:rPr lang="en-US" sz="2200" dirty="0"/>
              <a:t>The highest point on the normal curve is at the </a:t>
            </a:r>
            <a:r>
              <a:rPr lang="en-US" sz="2200" b="1" dirty="0"/>
              <a:t>mean</a:t>
            </a:r>
            <a:r>
              <a:rPr lang="en-US" sz="2200" dirty="0"/>
              <a:t>, which is also the </a:t>
            </a:r>
            <a:r>
              <a:rPr lang="en-US" sz="2200" b="1" dirty="0"/>
              <a:t>median</a:t>
            </a:r>
            <a:r>
              <a:rPr lang="en-US" sz="2200" dirty="0"/>
              <a:t> and </a:t>
            </a:r>
            <a:r>
              <a:rPr lang="en-US" sz="2200" b="1" dirty="0"/>
              <a:t>mode</a:t>
            </a:r>
            <a:r>
              <a:rPr lang="en-US" sz="2200" dirty="0"/>
              <a:t>.</a:t>
            </a:r>
          </a:p>
          <a:p>
            <a:pPr lvl="1">
              <a:spcBef>
                <a:spcPts val="600"/>
              </a:spcBef>
            </a:pPr>
            <a:endParaRPr lang="en-US" sz="2200" dirty="0"/>
          </a:p>
        </p:txBody>
      </p:sp>
      <p:pic>
        <p:nvPicPr>
          <p:cNvPr id="4" name="Picture 3" descr="A binomial curve graph. A dashed line divides the curve down the center of the x-axis. ">
            <a:extLst>
              <a:ext uri="{FF2B5EF4-FFF2-40B4-BE49-F238E27FC236}">
                <a16:creationId xmlns:a16="http://schemas.microsoft.com/office/drawing/2014/main" id="{5CB38E1B-0AE6-C921-8381-FE5B4D9D3C01}"/>
              </a:ext>
            </a:extLst>
          </p:cNvPr>
          <p:cNvPicPr>
            <a:picLocks noChangeAspect="1"/>
          </p:cNvPicPr>
          <p:nvPr/>
        </p:nvPicPr>
        <p:blipFill>
          <a:blip r:embed="rId2"/>
          <a:stretch>
            <a:fillRect/>
          </a:stretch>
        </p:blipFill>
        <p:spPr>
          <a:xfrm>
            <a:off x="2392224" y="3633281"/>
            <a:ext cx="7407552" cy="2437928"/>
          </a:xfrm>
          <a:prstGeom prst="rect">
            <a:avLst/>
          </a:prstGeom>
        </p:spPr>
      </p:pic>
    </p:spTree>
    <p:extLst>
      <p:ext uri="{BB962C8B-B14F-4D97-AF65-F5344CB8AC3E}">
        <p14:creationId xmlns:p14="http://schemas.microsoft.com/office/powerpoint/2010/main" val="1303162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Probability Distribution (4 of 8)</a:t>
            </a:r>
            <a:endParaRPr lang="en-IN" dirty="0"/>
          </a:p>
        </p:txBody>
      </p:sp>
      <p:sp>
        <p:nvSpPr>
          <p:cNvPr id="3" name="Content Placeholder 2"/>
          <p:cNvSpPr>
            <a:spLocks noGrp="1"/>
          </p:cNvSpPr>
          <p:nvPr>
            <p:ph sz="half" idx="1"/>
          </p:nvPr>
        </p:nvSpPr>
        <p:spPr>
          <a:xfrm>
            <a:off x="476843" y="1825625"/>
            <a:ext cx="11089682" cy="1463040"/>
          </a:xfrm>
        </p:spPr>
        <p:txBody>
          <a:bodyPr/>
          <a:lstStyle/>
          <a:p>
            <a:pPr marL="0" indent="0">
              <a:spcBef>
                <a:spcPts val="600"/>
              </a:spcBef>
              <a:buNone/>
            </a:pPr>
            <a:r>
              <a:rPr lang="en-IN" sz="2200" b="1" dirty="0"/>
              <a:t>Characteristics</a:t>
            </a:r>
          </a:p>
          <a:p>
            <a:pPr lvl="1">
              <a:spcBef>
                <a:spcPts val="600"/>
              </a:spcBef>
            </a:pPr>
            <a:r>
              <a:rPr lang="en-US" sz="2200" dirty="0"/>
              <a:t>The entire family of normal probability distributions is defined by its </a:t>
            </a:r>
            <a:r>
              <a:rPr lang="en-US" sz="2200" b="1" dirty="0"/>
              <a:t>mean </a:t>
            </a:r>
            <a:r>
              <a:rPr lang="en-US" sz="2200" b="1" i="1" dirty="0"/>
              <a:t>µ</a:t>
            </a:r>
            <a:r>
              <a:rPr lang="en-US" sz="2200" dirty="0"/>
              <a:t> and its </a:t>
            </a:r>
            <a:r>
              <a:rPr lang="en-US" sz="2200" b="1" dirty="0"/>
              <a:t>standard deviation</a:t>
            </a:r>
            <a:r>
              <a:rPr lang="en-US" sz="2200" b="1" i="1" dirty="0"/>
              <a:t> σ</a:t>
            </a:r>
            <a:r>
              <a:rPr lang="en-US" sz="2200" dirty="0"/>
              <a:t>.</a:t>
            </a:r>
          </a:p>
        </p:txBody>
      </p:sp>
      <p:pic>
        <p:nvPicPr>
          <p:cNvPr id="7" name="Picture 2" descr="A binomial curve graph. In the center of the x-axis is the mean mu. To the right of the binomial curve is the text captioned: Standard deviation sigma.">
            <a:extLst>
              <a:ext uri="{FF2B5EF4-FFF2-40B4-BE49-F238E27FC236}">
                <a16:creationId xmlns:a16="http://schemas.microsoft.com/office/drawing/2014/main" id="{9E7DF797-93B3-4871-B32A-3CB7A9E6C91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2383782" y="3423598"/>
            <a:ext cx="7424435" cy="289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6440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Probability Distribution (5 of 8)</a:t>
            </a:r>
            <a:endParaRPr lang="en-IN" dirty="0"/>
          </a:p>
        </p:txBody>
      </p:sp>
      <p:sp>
        <p:nvSpPr>
          <p:cNvPr id="3" name="Content Placeholder 2"/>
          <p:cNvSpPr>
            <a:spLocks noGrp="1"/>
          </p:cNvSpPr>
          <p:nvPr>
            <p:ph sz="half" idx="1"/>
          </p:nvPr>
        </p:nvSpPr>
        <p:spPr>
          <a:xfrm>
            <a:off x="476843" y="1825625"/>
            <a:ext cx="11241915" cy="1048204"/>
          </a:xfrm>
        </p:spPr>
        <p:txBody>
          <a:bodyPr/>
          <a:lstStyle/>
          <a:p>
            <a:pPr marL="0" indent="0">
              <a:spcBef>
                <a:spcPts val="600"/>
              </a:spcBef>
              <a:buNone/>
            </a:pPr>
            <a:r>
              <a:rPr lang="en-US" sz="2200" b="1" dirty="0"/>
              <a:t>Characteristics</a:t>
            </a:r>
          </a:p>
          <a:p>
            <a:pPr lvl="1">
              <a:spcBef>
                <a:spcPts val="600"/>
              </a:spcBef>
            </a:pPr>
            <a:r>
              <a:rPr lang="en-US" sz="2200" dirty="0"/>
              <a:t>The </a:t>
            </a:r>
            <a:r>
              <a:rPr lang="en-US" sz="2200" b="1" dirty="0"/>
              <a:t>mean</a:t>
            </a:r>
            <a:r>
              <a:rPr lang="en-US" sz="2200" dirty="0"/>
              <a:t> can be any real value: </a:t>
            </a:r>
            <a:r>
              <a:rPr lang="en-US" sz="2200" b="1" dirty="0"/>
              <a:t>negative</a:t>
            </a:r>
            <a:r>
              <a:rPr lang="en-US" sz="2200" dirty="0"/>
              <a:t>, </a:t>
            </a:r>
            <a:r>
              <a:rPr lang="en-US" sz="2200" b="1" dirty="0"/>
              <a:t>zero</a:t>
            </a:r>
            <a:r>
              <a:rPr lang="en-US" sz="2200" dirty="0"/>
              <a:t>, or </a:t>
            </a:r>
            <a:r>
              <a:rPr lang="en-US" sz="2200" b="1" dirty="0"/>
              <a:t>positive</a:t>
            </a:r>
            <a:r>
              <a:rPr lang="en-US" sz="2200" dirty="0"/>
              <a:t>.</a:t>
            </a:r>
          </a:p>
        </p:txBody>
      </p:sp>
      <p:pic>
        <p:nvPicPr>
          <p:cNvPr id="8" name="Picture 2" descr="Three binomial curves on the graph. The center of the binomials curves are at the following x-axis points: negative 10, 0, and 25.">
            <a:extLst>
              <a:ext uri="{FF2B5EF4-FFF2-40B4-BE49-F238E27FC236}">
                <a16:creationId xmlns:a16="http://schemas.microsoft.com/office/drawing/2014/main" id="{3F20A2AF-4E6F-459E-814B-130D166F131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600722" y="3176637"/>
            <a:ext cx="8506316" cy="2587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6205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Probability Distribution (6 of 8)</a:t>
            </a:r>
            <a:endParaRPr lang="en-IN" dirty="0"/>
          </a:p>
        </p:txBody>
      </p:sp>
      <p:sp>
        <p:nvSpPr>
          <p:cNvPr id="3" name="Content Placeholder 2"/>
          <p:cNvSpPr>
            <a:spLocks noGrp="1"/>
          </p:cNvSpPr>
          <p:nvPr>
            <p:ph sz="half" idx="1"/>
          </p:nvPr>
        </p:nvSpPr>
        <p:spPr>
          <a:xfrm>
            <a:off x="476842" y="1825625"/>
            <a:ext cx="11361719" cy="1396546"/>
          </a:xfrm>
        </p:spPr>
        <p:txBody>
          <a:bodyPr/>
          <a:lstStyle/>
          <a:p>
            <a:pPr marL="0" indent="0">
              <a:spcBef>
                <a:spcPts val="600"/>
              </a:spcBef>
              <a:buNone/>
            </a:pPr>
            <a:r>
              <a:rPr lang="en-US" sz="2200" b="1" dirty="0"/>
              <a:t>Characteristics</a:t>
            </a:r>
          </a:p>
          <a:p>
            <a:pPr lvl="1">
              <a:spcBef>
                <a:spcPts val="600"/>
              </a:spcBef>
            </a:pPr>
            <a:r>
              <a:rPr lang="en-US" sz="2200" dirty="0"/>
              <a:t>The </a:t>
            </a:r>
            <a:r>
              <a:rPr lang="en-US" sz="2200" b="1" dirty="0"/>
              <a:t>standard deviation </a:t>
            </a:r>
            <a:r>
              <a:rPr lang="en-US" sz="2200" dirty="0"/>
              <a:t>determines the width of the curve: </a:t>
            </a:r>
          </a:p>
          <a:p>
            <a:pPr marL="457200" lvl="1" indent="0">
              <a:spcBef>
                <a:spcPts val="600"/>
              </a:spcBef>
              <a:buNone/>
            </a:pPr>
            <a:r>
              <a:rPr lang="en-US" sz="2200" dirty="0"/>
              <a:t>		                                         </a:t>
            </a:r>
            <a:r>
              <a:rPr lang="en-US" sz="2200" b="1" dirty="0"/>
              <a:t>larger values result in wider, flatter curves</a:t>
            </a:r>
            <a:r>
              <a:rPr lang="en-US" sz="2200" dirty="0"/>
              <a:t>.</a:t>
            </a:r>
          </a:p>
        </p:txBody>
      </p:sp>
      <p:pic>
        <p:nvPicPr>
          <p:cNvPr id="8" name="Content Placeholder 7" descr="There are two binomial curves on the x-axis. The curve with longer length has a sigma value of 5, while the curve with the shorter length has a sigma value of 10.">
            <a:extLst>
              <a:ext uri="{FF2B5EF4-FFF2-40B4-BE49-F238E27FC236}">
                <a16:creationId xmlns:a16="http://schemas.microsoft.com/office/drawing/2014/main" id="{7C3FDDB5-91E1-47B0-A491-248E62ABB7D5}"/>
              </a:ext>
            </a:extLst>
          </p:cNvPr>
          <p:cNvPicPr>
            <a:picLocks noGrp="1" noChangeAspect="1"/>
          </p:cNvPicPr>
          <p:nvPr>
            <p:ph sz="half" idx="2"/>
          </p:nvPr>
        </p:nvPicPr>
        <p:blipFill>
          <a:blip r:embed="rId2"/>
          <a:stretch>
            <a:fillRect/>
          </a:stretch>
        </p:blipFill>
        <p:spPr>
          <a:xfrm>
            <a:off x="3314573" y="3429000"/>
            <a:ext cx="5562853" cy="3023340"/>
          </a:xfrm>
          <a:prstGeom prst="rect">
            <a:avLst/>
          </a:prstGeom>
        </p:spPr>
      </p:pic>
    </p:spTree>
    <p:extLst>
      <p:ext uri="{BB962C8B-B14F-4D97-AF65-F5344CB8AC3E}">
        <p14:creationId xmlns:p14="http://schemas.microsoft.com/office/powerpoint/2010/main" val="2318992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Probability Distribution (7 of 8)</a:t>
            </a:r>
            <a:endParaRPr lang="en-IN" dirty="0"/>
          </a:p>
        </p:txBody>
      </p:sp>
      <p:sp>
        <p:nvSpPr>
          <p:cNvPr id="3" name="Content Placeholder 2"/>
          <p:cNvSpPr>
            <a:spLocks noGrp="1"/>
          </p:cNvSpPr>
          <p:nvPr>
            <p:ph sz="half" idx="1"/>
          </p:nvPr>
        </p:nvSpPr>
        <p:spPr>
          <a:xfrm>
            <a:off x="476843" y="1825624"/>
            <a:ext cx="11241915" cy="1709057"/>
          </a:xfrm>
        </p:spPr>
        <p:txBody>
          <a:bodyPr/>
          <a:lstStyle/>
          <a:p>
            <a:pPr marL="0" indent="0">
              <a:spcBef>
                <a:spcPts val="600"/>
              </a:spcBef>
              <a:buNone/>
            </a:pPr>
            <a:r>
              <a:rPr lang="en-US" sz="2200" b="1" dirty="0"/>
              <a:t>Characteristics</a:t>
            </a:r>
          </a:p>
          <a:p>
            <a:pPr lvl="1">
              <a:spcBef>
                <a:spcPts val="600"/>
              </a:spcBef>
            </a:pPr>
            <a:r>
              <a:rPr lang="en-US" sz="2200" b="1" dirty="0"/>
              <a:t>Probabilities</a:t>
            </a:r>
            <a:r>
              <a:rPr lang="en-US" sz="2200" dirty="0"/>
              <a:t> for the normal random variable are given by </a:t>
            </a:r>
            <a:r>
              <a:rPr lang="en-US" sz="2200" b="1" dirty="0"/>
              <a:t>areas under the curve</a:t>
            </a:r>
            <a:r>
              <a:rPr lang="en-US" sz="2200" dirty="0"/>
              <a:t>. The total area under the curve is 1 (.5 to the left of the mean and .5 to the right).</a:t>
            </a:r>
          </a:p>
        </p:txBody>
      </p:sp>
      <p:pic>
        <p:nvPicPr>
          <p:cNvPr id="13" name="Picture 3" descr="A binomial curve with an x-axis. The highest point on the curve divides it into two with a broken line. On both sides of the broken line is 0.5.">
            <a:extLst>
              <a:ext uri="{FF2B5EF4-FFF2-40B4-BE49-F238E27FC236}">
                <a16:creationId xmlns:a16="http://schemas.microsoft.com/office/drawing/2014/main" id="{130F6A84-A9FD-4E66-A91E-FDEF109231C6}"/>
              </a:ext>
            </a:extLst>
          </p:cNvPr>
          <p:cNvPicPr>
            <a:picLocks noGrp="1" noChangeAspect="1"/>
          </p:cNvPicPr>
          <p:nvPr>
            <p:ph sz="half" idx="2"/>
          </p:nvPr>
        </p:nvPicPr>
        <p:blipFill>
          <a:blip r:embed="rId2"/>
          <a:stretch>
            <a:fillRect/>
          </a:stretch>
        </p:blipFill>
        <p:spPr>
          <a:xfrm>
            <a:off x="2404881" y="3534682"/>
            <a:ext cx="7382237" cy="2438400"/>
          </a:xfrm>
          <a:prstGeom prst="rect">
            <a:avLst/>
          </a:prstGeom>
        </p:spPr>
      </p:pic>
    </p:spTree>
    <p:extLst>
      <p:ext uri="{BB962C8B-B14F-4D97-AF65-F5344CB8AC3E}">
        <p14:creationId xmlns:p14="http://schemas.microsoft.com/office/powerpoint/2010/main" val="1673061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Normal Probability Distribution (8 of 8)</a:t>
            </a:r>
            <a:endParaRPr lang="en-IN" dirty="0"/>
          </a:p>
        </p:txBody>
      </p:sp>
      <p:sp>
        <p:nvSpPr>
          <p:cNvPr id="4" name="Content Placeholder 2"/>
          <p:cNvSpPr>
            <a:spLocks noGrp="1"/>
          </p:cNvSpPr>
          <p:nvPr>
            <p:ph idx="1"/>
          </p:nvPr>
        </p:nvSpPr>
        <p:spPr>
          <a:xfrm>
            <a:off x="339684" y="2712297"/>
            <a:ext cx="4680372" cy="3235935"/>
          </a:xfrm>
        </p:spPr>
        <p:txBody>
          <a:bodyPr/>
          <a:lstStyle/>
          <a:p>
            <a:pPr lvl="1">
              <a:spcBef>
                <a:spcPts val="600"/>
              </a:spcBef>
            </a:pPr>
            <a:r>
              <a:rPr lang="en-US" sz="1800" dirty="0"/>
              <a:t>About</a:t>
            </a:r>
            <a:r>
              <a:rPr lang="en-US" sz="1800" b="1" dirty="0"/>
              <a:t> 68% of values </a:t>
            </a:r>
            <a:r>
              <a:rPr lang="en-US" sz="1800" dirty="0"/>
              <a:t>of a normal random variable are within +/− 1 standard deviation of its mean.</a:t>
            </a:r>
          </a:p>
          <a:p>
            <a:pPr lvl="1">
              <a:spcBef>
                <a:spcPts val="600"/>
              </a:spcBef>
            </a:pPr>
            <a:r>
              <a:rPr lang="en-US" sz="1800" dirty="0"/>
              <a:t> About</a:t>
            </a:r>
            <a:r>
              <a:rPr lang="en-US" sz="1800" b="1" dirty="0"/>
              <a:t> 95% of values </a:t>
            </a:r>
            <a:r>
              <a:rPr lang="en-US" sz="1800" dirty="0"/>
              <a:t>of a normal random variable are within +/− 2 standard deviations of its mean.</a:t>
            </a:r>
          </a:p>
          <a:p>
            <a:pPr lvl="1">
              <a:spcBef>
                <a:spcPts val="600"/>
              </a:spcBef>
            </a:pPr>
            <a:r>
              <a:rPr lang="en-US" sz="1800" dirty="0"/>
              <a:t> About </a:t>
            </a:r>
            <a:r>
              <a:rPr lang="en-US" sz="1800" b="1" dirty="0"/>
              <a:t>99.7% of values </a:t>
            </a:r>
            <a:r>
              <a:rPr lang="en-US" sz="1800" dirty="0"/>
              <a:t>of a normal random variable are within +/− 3  standard deviations of its mean.</a:t>
            </a:r>
          </a:p>
        </p:txBody>
      </p:sp>
      <p:pic>
        <p:nvPicPr>
          <p:cNvPr id="2" name="Content Placeholder 7" descr="A normal probability distribution graph with a binomial curve. The x-axis is x and the center of the curve is mu. There are three percentages shown on the curve. 68.3 percent is from mu minus 1 sigma to mu plus 1 sigma. 95.4 percent is from mu minus 2 sigma to mu plus 2 sigma. 99.7 percent is from mu minus 3 sigma to mu plus 3 sigma. ">
            <a:extLst>
              <a:ext uri="{FF2B5EF4-FFF2-40B4-BE49-F238E27FC236}">
                <a16:creationId xmlns:a16="http://schemas.microsoft.com/office/drawing/2014/main" id="{E86B46BF-C028-E1C6-C1E2-238D9AFFDEFF}"/>
              </a:ext>
            </a:extLst>
          </p:cNvPr>
          <p:cNvPicPr>
            <a:picLocks noChangeAspect="1"/>
          </p:cNvPicPr>
          <p:nvPr/>
        </p:nvPicPr>
        <p:blipFill>
          <a:blip r:embed="rId2"/>
          <a:stretch>
            <a:fillRect/>
          </a:stretch>
        </p:blipFill>
        <p:spPr>
          <a:xfrm>
            <a:off x="6096000" y="2639664"/>
            <a:ext cx="5220422" cy="3308568"/>
          </a:xfrm>
          <a:prstGeom prst="rect">
            <a:avLst/>
          </a:prstGeom>
        </p:spPr>
      </p:pic>
      <p:sp>
        <p:nvSpPr>
          <p:cNvPr id="7" name="Content Placeholder 2">
            <a:extLst>
              <a:ext uri="{FF2B5EF4-FFF2-40B4-BE49-F238E27FC236}">
                <a16:creationId xmlns:a16="http://schemas.microsoft.com/office/drawing/2014/main" id="{CB78E45B-9876-C780-56CE-4339B80AB7E5}"/>
              </a:ext>
            </a:extLst>
          </p:cNvPr>
          <p:cNvSpPr txBox="1">
            <a:spLocks/>
          </p:cNvSpPr>
          <p:nvPr/>
        </p:nvSpPr>
        <p:spPr>
          <a:xfrm>
            <a:off x="476843" y="1805710"/>
            <a:ext cx="7316892" cy="64630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Arial" panose="020B0604020202020204" pitchFamily="34" charset="0"/>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ts val="600"/>
              </a:spcBef>
            </a:pPr>
            <a:r>
              <a:rPr lang="en-US" sz="2200" b="1" dirty="0"/>
              <a:t>Characteristics</a:t>
            </a:r>
            <a:r>
              <a:rPr lang="en-US" sz="2200" dirty="0"/>
              <a:t> (basis for the </a:t>
            </a:r>
            <a:r>
              <a:rPr lang="en-US" sz="2200" b="1" dirty="0"/>
              <a:t>Empirical Rule</a:t>
            </a:r>
            <a:r>
              <a:rPr lang="en-US" sz="2200" dirty="0"/>
              <a:t>)</a:t>
            </a:r>
            <a:endParaRPr lang="en-US" sz="2000" dirty="0"/>
          </a:p>
        </p:txBody>
      </p:sp>
    </p:spTree>
    <p:extLst>
      <p:ext uri="{BB962C8B-B14F-4D97-AF65-F5344CB8AC3E}">
        <p14:creationId xmlns:p14="http://schemas.microsoft.com/office/powerpoint/2010/main" val="318337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Chapter 6</a:t>
            </a:r>
            <a:br>
              <a:rPr lang="en-US" dirty="0"/>
            </a:br>
            <a:r>
              <a:rPr lang="en-US" dirty="0"/>
              <a:t>Continuous Probability Distributions</a:t>
            </a:r>
          </a:p>
        </p:txBody>
      </p:sp>
      <p:sp>
        <p:nvSpPr>
          <p:cNvPr id="2" name="Content Placeholder 2"/>
          <p:cNvSpPr>
            <a:spLocks noGrp="1"/>
          </p:cNvSpPr>
          <p:nvPr>
            <p:ph sz="half" idx="2"/>
          </p:nvPr>
        </p:nvSpPr>
        <p:spPr>
          <a:xfrm>
            <a:off x="860890" y="2103119"/>
            <a:ext cx="5847757" cy="3309257"/>
          </a:xfrm>
        </p:spPr>
        <p:txBody>
          <a:bodyPr/>
          <a:lstStyle/>
          <a:p>
            <a:pPr>
              <a:buFont typeface="Arial" panose="020B0604020202020204" pitchFamily="34" charset="0"/>
              <a:buChar char="•"/>
            </a:pPr>
            <a:r>
              <a:rPr lang="en-US" sz="2200" dirty="0"/>
              <a:t>Uniform Probability Distribution</a:t>
            </a:r>
          </a:p>
          <a:p>
            <a:pPr>
              <a:buFont typeface="Arial" panose="020B0604020202020204" pitchFamily="34" charset="0"/>
              <a:buChar char="•"/>
            </a:pPr>
            <a:r>
              <a:rPr lang="en-US" sz="2200" dirty="0"/>
              <a:t>Normal Probability Distribution</a:t>
            </a:r>
          </a:p>
          <a:p>
            <a:pPr>
              <a:buFont typeface="Arial" panose="020B0604020202020204" pitchFamily="34" charset="0"/>
              <a:buChar char="•"/>
            </a:pPr>
            <a:r>
              <a:rPr lang="en-US" sz="2200" dirty="0"/>
              <a:t>Exponential Probability Distribution</a:t>
            </a:r>
          </a:p>
        </p:txBody>
      </p:sp>
      <p:pic>
        <p:nvPicPr>
          <p:cNvPr id="8" name="Picture 3" descr="A uniform probability distribution graph. The x-axis is x, while the y-axis is function x. A rectangle laying on the x-axis makes up the shape of the uniform function.">
            <a:extLst>
              <a:ext uri="{FF2B5EF4-FFF2-40B4-BE49-F238E27FC236}">
                <a16:creationId xmlns:a16="http://schemas.microsoft.com/office/drawing/2014/main" id="{E902D2B7-442B-49B3-8686-D9E5836292FE}"/>
              </a:ext>
            </a:extLst>
          </p:cNvPr>
          <p:cNvPicPr>
            <a:picLocks noGrp="1" noChangeAspect="1"/>
          </p:cNvPicPr>
          <p:nvPr>
            <p:ph idx="10"/>
          </p:nvPr>
        </p:nvPicPr>
        <p:blipFill>
          <a:blip r:embed="rId2"/>
          <a:stretch>
            <a:fillRect/>
          </a:stretch>
        </p:blipFill>
        <p:spPr>
          <a:xfrm>
            <a:off x="7690095" y="1874301"/>
            <a:ext cx="2478033" cy="1551135"/>
          </a:xfrm>
          <a:prstGeom prst="rect">
            <a:avLst/>
          </a:prstGeom>
        </p:spPr>
      </p:pic>
      <p:pic>
        <p:nvPicPr>
          <p:cNvPr id="10" name="Picture 5" descr="A normal probability distribution. The x-axis is x. The y-axis is function x. There is a bell curve on the graph. ">
            <a:extLst>
              <a:ext uri="{FF2B5EF4-FFF2-40B4-BE49-F238E27FC236}">
                <a16:creationId xmlns:a16="http://schemas.microsoft.com/office/drawing/2014/main" id="{6517A19D-FCD1-426A-9F88-01A46DE86237}"/>
              </a:ext>
            </a:extLst>
          </p:cNvPr>
          <p:cNvPicPr>
            <a:picLocks noGrp="1" noChangeAspect="1"/>
          </p:cNvPicPr>
          <p:nvPr>
            <p:ph idx="13"/>
          </p:nvPr>
        </p:nvPicPr>
        <p:blipFill>
          <a:blip r:embed="rId3"/>
          <a:stretch>
            <a:fillRect/>
          </a:stretch>
        </p:blipFill>
        <p:spPr>
          <a:xfrm>
            <a:off x="6327648" y="3647649"/>
            <a:ext cx="3840480" cy="2380785"/>
          </a:xfrm>
          <a:prstGeom prst="rect">
            <a:avLst/>
          </a:prstGeom>
        </p:spPr>
      </p:pic>
      <p:pic>
        <p:nvPicPr>
          <p:cNvPr id="11" name="Picture 2" descr="An exponential probability distribution graph. The x-axis is x, while the y-axis is function x. A negative exponential curve makes up the function of the graph.">
            <a:extLst>
              <a:ext uri="{FF2B5EF4-FFF2-40B4-BE49-F238E27FC236}">
                <a16:creationId xmlns:a16="http://schemas.microsoft.com/office/drawing/2014/main" id="{A36EA9E1-A5C1-47AC-95AB-075493A82454}"/>
              </a:ext>
            </a:extLst>
          </p:cNvPr>
          <p:cNvPicPr>
            <a:picLocks noGrp="1" noChangeAspect="1" noChangeArrowheads="1"/>
          </p:cNvPicPr>
          <p:nvPr>
            <p:ph idx="11"/>
          </p:nvPr>
        </p:nvPicPr>
        <p:blipFill>
          <a:blip r:embed="rId4">
            <a:extLst>
              <a:ext uri="{28A0092B-C50C-407E-A947-70E740481C1C}">
                <a14:useLocalDpi xmlns:a14="http://schemas.microsoft.com/office/drawing/2010/main" val="0"/>
              </a:ext>
            </a:extLst>
          </a:blip>
          <a:srcRect/>
          <a:stretch>
            <a:fillRect/>
          </a:stretch>
        </p:blipFill>
        <p:spPr bwMode="auto">
          <a:xfrm>
            <a:off x="3272327" y="4276096"/>
            <a:ext cx="2592026" cy="1646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4040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a:t>
            </a:r>
            <a:r>
              <a:rPr lang="en-US" sz="3400" dirty="0"/>
              <a:t>Normal Probability Distribution (1 of 12)</a:t>
            </a:r>
            <a:endParaRPr lang="en-IN" sz="3400" dirty="0"/>
          </a:p>
        </p:txBody>
      </p:sp>
      <p:sp>
        <p:nvSpPr>
          <p:cNvPr id="3" name="Content Placeholder 2"/>
          <p:cNvSpPr>
            <a:spLocks noGrp="1"/>
          </p:cNvSpPr>
          <p:nvPr>
            <p:ph idx="1"/>
          </p:nvPr>
        </p:nvSpPr>
        <p:spPr/>
        <p:txBody>
          <a:bodyPr/>
          <a:lstStyle/>
          <a:p>
            <a:pPr marL="0" indent="0">
              <a:spcBef>
                <a:spcPts val="600"/>
              </a:spcBef>
              <a:buNone/>
            </a:pPr>
            <a:r>
              <a:rPr lang="en-US" sz="2200" b="1" dirty="0"/>
              <a:t>Characteristics</a:t>
            </a:r>
          </a:p>
          <a:p>
            <a:pPr lvl="1">
              <a:spcBef>
                <a:spcPts val="600"/>
              </a:spcBef>
            </a:pPr>
            <a:r>
              <a:rPr lang="en-US" sz="2200" dirty="0"/>
              <a:t>A random variable having a normal distribution with a </a:t>
            </a:r>
            <a:r>
              <a:rPr lang="en-US" sz="2200" b="1" dirty="0"/>
              <a:t>mean of 0 </a:t>
            </a:r>
            <a:r>
              <a:rPr lang="en-US" sz="2200" dirty="0"/>
              <a:t>and a </a:t>
            </a:r>
            <a:r>
              <a:rPr lang="en-US" sz="2200" b="1" dirty="0"/>
              <a:t>standard deviation of 1</a:t>
            </a:r>
            <a:r>
              <a:rPr lang="en-US" sz="2200" dirty="0"/>
              <a:t> is said to have a </a:t>
            </a:r>
            <a:r>
              <a:rPr lang="en-US" sz="2200" b="1" dirty="0"/>
              <a:t>standard </a:t>
            </a:r>
            <a:r>
              <a:rPr lang="en-US" sz="2200" dirty="0"/>
              <a:t>normal probability distribution.</a:t>
            </a:r>
          </a:p>
          <a:p>
            <a:pPr lvl="1">
              <a:spcBef>
                <a:spcPts val="600"/>
              </a:spcBef>
            </a:pPr>
            <a:r>
              <a:rPr lang="en-US" sz="2200" dirty="0"/>
              <a:t>The letter </a:t>
            </a:r>
            <a:r>
              <a:rPr lang="en-US" sz="2200" i="1" dirty="0"/>
              <a:t>z</a:t>
            </a:r>
            <a:r>
              <a:rPr lang="en-US" sz="2200" dirty="0"/>
              <a:t> is used to designate the standard normal random variable.</a:t>
            </a:r>
          </a:p>
          <a:p>
            <a:pPr marL="457200" lvl="1" indent="0">
              <a:spcBef>
                <a:spcPts val="600"/>
              </a:spcBef>
              <a:buNone/>
            </a:pPr>
            <a:endParaRPr lang="en-US" sz="2200" dirty="0"/>
          </a:p>
        </p:txBody>
      </p:sp>
      <p:pic>
        <p:nvPicPr>
          <p:cNvPr id="4" name="Picture 2" descr="A binomial curve. The x-axis is z. The point in the center of the curve is 0 on the x-axis. The curve is called sigma equals 1. ">
            <a:extLst>
              <a:ext uri="{FF2B5EF4-FFF2-40B4-BE49-F238E27FC236}">
                <a16:creationId xmlns:a16="http://schemas.microsoft.com/office/drawing/2014/main" id="{1BE668AE-5864-AD08-EFDD-977C1CB04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6239" y="3729734"/>
            <a:ext cx="5859522" cy="2582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804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6844" y="1825625"/>
            <a:ext cx="11237976" cy="728889"/>
          </a:xfrm>
        </p:spPr>
        <p:txBody>
          <a:bodyPr/>
          <a:lstStyle/>
          <a:p>
            <a:pPr>
              <a:spcBef>
                <a:spcPts val="600"/>
              </a:spcBef>
              <a:spcAft>
                <a:spcPts val="3000"/>
              </a:spcAft>
            </a:pPr>
            <a:r>
              <a:rPr lang="en-US" sz="2200" dirty="0">
                <a:cs typeface="Arial" panose="020B0604020202020204" pitchFamily="34" charset="0"/>
              </a:rPr>
              <a:t>Converting to Standard Normal Distribution</a:t>
            </a:r>
          </a:p>
        </p:txBody>
      </p:sp>
      <p:graphicFrame>
        <p:nvGraphicFramePr>
          <p:cNvPr id="9" name="Object 3" descr="Begin equation. z equals x minus mu divided by sigma. End equation. ">
            <a:extLst>
              <a:ext uri="{FF2B5EF4-FFF2-40B4-BE49-F238E27FC236}">
                <a16:creationId xmlns:a16="http://schemas.microsoft.com/office/drawing/2014/main" id="{A0368D42-D829-4790-847E-548D88545FD4}"/>
              </a:ext>
            </a:extLst>
          </p:cNvPr>
          <p:cNvGraphicFramePr>
            <a:graphicFrameLocks noGrp="1" noChangeAspect="1"/>
          </p:cNvGraphicFramePr>
          <p:nvPr>
            <p:ph sz="half" idx="2"/>
            <p:extLst>
              <p:ext uri="{D42A27DB-BD31-4B8C-83A1-F6EECF244321}">
                <p14:modId xmlns:p14="http://schemas.microsoft.com/office/powerpoint/2010/main" val="1117670700"/>
              </p:ext>
            </p:extLst>
          </p:nvPr>
        </p:nvGraphicFramePr>
        <p:xfrm>
          <a:off x="5149920" y="2488528"/>
          <a:ext cx="1744656" cy="995144"/>
        </p:xfrm>
        <a:graphic>
          <a:graphicData uri="http://schemas.openxmlformats.org/presentationml/2006/ole">
            <mc:AlternateContent xmlns:mc="http://schemas.openxmlformats.org/markup-compatibility/2006">
              <mc:Choice xmlns:v="urn:schemas-microsoft-com:vml" Requires="v">
                <p:oleObj name="Equation" r:id="rId2" imgW="1892160" imgH="1079280" progId="Equation.DSMT4">
                  <p:embed/>
                </p:oleObj>
              </mc:Choice>
              <mc:Fallback>
                <p:oleObj name="Equation" r:id="rId2" imgW="1892160" imgH="1079280" progId="Equation.DSMT4">
                  <p:embed/>
                  <p:pic>
                    <p:nvPicPr>
                      <p:cNvPr id="9" name="Object 3" descr="Begin equation. z equals x minus mu divided by sigma. End equation. ">
                        <a:extLst>
                          <a:ext uri="{FF2B5EF4-FFF2-40B4-BE49-F238E27FC236}">
                            <a16:creationId xmlns:a16="http://schemas.microsoft.com/office/drawing/2014/main" id="{A0368D42-D829-4790-847E-548D88545FD4}"/>
                          </a:ext>
                        </a:extLst>
                      </p:cNvPr>
                      <p:cNvPicPr/>
                      <p:nvPr/>
                    </p:nvPicPr>
                    <p:blipFill>
                      <a:blip r:embed="rId3"/>
                      <a:stretch>
                        <a:fillRect/>
                      </a:stretch>
                    </p:blipFill>
                    <p:spPr>
                      <a:xfrm>
                        <a:off x="5149920" y="2488528"/>
                        <a:ext cx="1744656" cy="995144"/>
                      </a:xfrm>
                      <a:prstGeom prst="rect">
                        <a:avLst/>
                      </a:prstGeom>
                    </p:spPr>
                  </p:pic>
                </p:oleObj>
              </mc:Fallback>
            </mc:AlternateContent>
          </a:graphicData>
        </a:graphic>
      </p:graphicFrame>
      <p:sp>
        <p:nvSpPr>
          <p:cNvPr id="6" name="Content Placeholder 4">
            <a:extLst>
              <a:ext uri="{FF2B5EF4-FFF2-40B4-BE49-F238E27FC236}">
                <a16:creationId xmlns:a16="http://schemas.microsoft.com/office/drawing/2014/main" id="{024E684B-D49C-4679-BC12-42B4003D2B12}"/>
              </a:ext>
            </a:extLst>
          </p:cNvPr>
          <p:cNvSpPr>
            <a:spLocks noGrp="1"/>
          </p:cNvSpPr>
          <p:nvPr>
            <p:ph sz="half" idx="10"/>
          </p:nvPr>
        </p:nvSpPr>
        <p:spPr>
          <a:xfrm>
            <a:off x="476844" y="4064000"/>
            <a:ext cx="10698480" cy="870858"/>
          </a:xfrm>
        </p:spPr>
        <p:txBody>
          <a:bodyPr/>
          <a:lstStyle/>
          <a:p>
            <a:pPr marL="0" indent="0" algn="ctr">
              <a:buNone/>
            </a:pPr>
            <a:r>
              <a:rPr lang="en-US" sz="2200" dirty="0">
                <a:cs typeface="Arial" panose="020B0604020202020204" pitchFamily="34" charset="0"/>
              </a:rPr>
              <a:t>We can think of </a:t>
            </a:r>
            <a:r>
              <a:rPr lang="en-US" sz="2200" i="1" dirty="0">
                <a:cs typeface="Arial" panose="020B0604020202020204" pitchFamily="34" charset="0"/>
              </a:rPr>
              <a:t>z</a:t>
            </a:r>
            <a:r>
              <a:rPr lang="en-US" sz="2200" dirty="0">
                <a:cs typeface="Arial" panose="020B0604020202020204" pitchFamily="34" charset="0"/>
              </a:rPr>
              <a:t> as a measure of the </a:t>
            </a:r>
            <a:r>
              <a:rPr lang="en-US" sz="2200" b="1" dirty="0">
                <a:cs typeface="Arial" panose="020B0604020202020204" pitchFamily="34" charset="0"/>
              </a:rPr>
              <a:t>number of standard deviations </a:t>
            </a:r>
            <a:r>
              <a:rPr lang="en-US" sz="2200" b="1" i="1" dirty="0">
                <a:cs typeface="Arial" panose="020B0604020202020204" pitchFamily="34" charset="0"/>
              </a:rPr>
              <a:t>x</a:t>
            </a:r>
            <a:r>
              <a:rPr lang="en-US" sz="2200" b="1" dirty="0">
                <a:cs typeface="Arial" panose="020B0604020202020204" pitchFamily="34" charset="0"/>
              </a:rPr>
              <a:t> is from </a:t>
            </a:r>
            <a:r>
              <a:rPr lang="en-US" sz="2200" b="1" i="1" dirty="0">
                <a:cs typeface="Arial" panose="020B0604020202020204" pitchFamily="34" charset="0"/>
              </a:rPr>
              <a:t>µ</a:t>
            </a:r>
            <a:r>
              <a:rPr lang="en-US" sz="2200" dirty="0">
                <a:cs typeface="Arial" panose="020B0604020202020204" pitchFamily="34" charset="0"/>
              </a:rPr>
              <a:t>.</a:t>
            </a:r>
          </a:p>
        </p:txBody>
      </p:sp>
      <p:sp>
        <p:nvSpPr>
          <p:cNvPr id="8" name="Title 1">
            <a:extLst>
              <a:ext uri="{FF2B5EF4-FFF2-40B4-BE49-F238E27FC236}">
                <a16:creationId xmlns:a16="http://schemas.microsoft.com/office/drawing/2014/main" id="{AA95BE5D-863C-9E24-CD9A-F437F808F22A}"/>
              </a:ext>
            </a:extLst>
          </p:cNvPr>
          <p:cNvSpPr>
            <a:spLocks noGrp="1"/>
          </p:cNvSpPr>
          <p:nvPr>
            <p:ph type="title"/>
          </p:nvPr>
        </p:nvSpPr>
        <p:spPr>
          <a:xfrm>
            <a:off x="476843" y="473245"/>
            <a:ext cx="11241915" cy="1217447"/>
          </a:xfrm>
        </p:spPr>
        <p:txBody>
          <a:bodyPr/>
          <a:lstStyle/>
          <a:p>
            <a:r>
              <a:rPr lang="en-US" dirty="0"/>
              <a:t>Standard </a:t>
            </a:r>
            <a:r>
              <a:rPr lang="en-US" sz="3400" dirty="0"/>
              <a:t>Normal Probability Distribution (2 of 12)</a:t>
            </a:r>
            <a:endParaRPr lang="en-IN" sz="3400" dirty="0"/>
          </a:p>
        </p:txBody>
      </p:sp>
    </p:spTree>
    <p:extLst>
      <p:ext uri="{BB962C8B-B14F-4D97-AF65-F5344CB8AC3E}">
        <p14:creationId xmlns:p14="http://schemas.microsoft.com/office/powerpoint/2010/main" val="1036289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843" y="1947671"/>
            <a:ext cx="11241915" cy="4229291"/>
          </a:xfrm>
        </p:spPr>
        <p:txBody>
          <a:bodyPr/>
          <a:lstStyle/>
          <a:p>
            <a:r>
              <a:rPr lang="en-IN" sz="2200" dirty="0"/>
              <a:t>Excel has two functions for computing probabilities and </a:t>
            </a:r>
            <a:r>
              <a:rPr lang="en-US" sz="2200" dirty="0"/>
              <a:t>z values for a standard normal probability distribution.</a:t>
            </a:r>
          </a:p>
          <a:p>
            <a:pPr lvl="1"/>
            <a:r>
              <a:rPr lang="en-US" sz="2200" dirty="0"/>
              <a:t>NORM.</a:t>
            </a:r>
            <a:r>
              <a:rPr lang="en-US" sz="2200" dirty="0">
                <a:effectLst>
                  <a:glow rad="254000">
                    <a:schemeClr val="accent3">
                      <a:satMod val="175000"/>
                      <a:alpha val="25000"/>
                    </a:schemeClr>
                  </a:glow>
                </a:effectLst>
              </a:rPr>
              <a:t>S</a:t>
            </a:r>
            <a:r>
              <a:rPr lang="en-US" sz="2200" dirty="0"/>
              <a:t>.DIST function computes the cumulative probability given a z value.</a:t>
            </a:r>
          </a:p>
          <a:p>
            <a:pPr lvl="1"/>
            <a:r>
              <a:rPr lang="en-US" sz="2200" dirty="0"/>
              <a:t>NORM.</a:t>
            </a:r>
            <a:r>
              <a:rPr lang="en-US" sz="2200" dirty="0">
                <a:effectLst>
                  <a:glow rad="254000">
                    <a:schemeClr val="accent3">
                      <a:satMod val="175000"/>
                      <a:alpha val="25000"/>
                    </a:schemeClr>
                  </a:glow>
                </a:effectLst>
              </a:rPr>
              <a:t>S</a:t>
            </a:r>
            <a:r>
              <a:rPr lang="en-US" sz="2200" dirty="0"/>
              <a:t>.INV function computes the z value given a cumulative probability.</a:t>
            </a:r>
          </a:p>
          <a:p>
            <a:pPr lvl="2"/>
            <a:r>
              <a:rPr lang="en-US" sz="2200" dirty="0"/>
              <a:t>“S” in the function names reminds us that these functions relate to the standard normal probability distribution.</a:t>
            </a:r>
            <a:endParaRPr lang="en-IN" sz="2200" dirty="0"/>
          </a:p>
        </p:txBody>
      </p:sp>
      <p:sp>
        <p:nvSpPr>
          <p:cNvPr id="6" name="Title 1">
            <a:extLst>
              <a:ext uri="{FF2B5EF4-FFF2-40B4-BE49-F238E27FC236}">
                <a16:creationId xmlns:a16="http://schemas.microsoft.com/office/drawing/2014/main" id="{9B1ABEB3-0805-0727-61BD-6BCD001AA3AC}"/>
              </a:ext>
            </a:extLst>
          </p:cNvPr>
          <p:cNvSpPr>
            <a:spLocks noGrp="1"/>
          </p:cNvSpPr>
          <p:nvPr>
            <p:ph type="title"/>
          </p:nvPr>
        </p:nvSpPr>
        <p:spPr>
          <a:xfrm>
            <a:off x="476843" y="473245"/>
            <a:ext cx="11373781" cy="1217447"/>
          </a:xfrm>
        </p:spPr>
        <p:txBody>
          <a:bodyPr/>
          <a:lstStyle/>
          <a:p>
            <a:r>
              <a:rPr lang="en-IN" dirty="0"/>
              <a:t>Using Excel </a:t>
            </a:r>
            <a:r>
              <a:rPr lang="en-IN" sz="3200" dirty="0"/>
              <a:t>to Compute </a:t>
            </a:r>
            <a:r>
              <a:rPr lang="en-IN" dirty="0"/>
              <a:t>Standard</a:t>
            </a:r>
            <a:r>
              <a:rPr lang="en-IN" sz="3200" dirty="0"/>
              <a:t> Normal Probabilities</a:t>
            </a:r>
            <a:r>
              <a:rPr lang="en-US" sz="3200" dirty="0"/>
              <a:t> (1 of 3)</a:t>
            </a:r>
            <a:endParaRPr lang="en-IN" dirty="0"/>
          </a:p>
        </p:txBody>
      </p:sp>
    </p:spTree>
    <p:extLst>
      <p:ext uri="{BB962C8B-B14F-4D97-AF65-F5344CB8AC3E}">
        <p14:creationId xmlns:p14="http://schemas.microsoft.com/office/powerpoint/2010/main" val="3467148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473245"/>
            <a:ext cx="11373781" cy="1217447"/>
          </a:xfrm>
        </p:spPr>
        <p:txBody>
          <a:bodyPr/>
          <a:lstStyle/>
          <a:p>
            <a:r>
              <a:rPr lang="en-IN" dirty="0"/>
              <a:t>Using Excel </a:t>
            </a:r>
            <a:r>
              <a:rPr lang="en-IN" sz="3200" dirty="0"/>
              <a:t>to Compute </a:t>
            </a:r>
            <a:r>
              <a:rPr lang="en-IN" dirty="0"/>
              <a:t>Standard</a:t>
            </a:r>
            <a:r>
              <a:rPr lang="en-IN" sz="3200" dirty="0"/>
              <a:t> Normal Probabilities</a:t>
            </a:r>
            <a:r>
              <a:rPr lang="en-US" sz="3200" dirty="0"/>
              <a:t> (2 of 3)</a:t>
            </a:r>
            <a:endParaRPr lang="en-IN" dirty="0"/>
          </a:p>
        </p:txBody>
      </p:sp>
      <p:sp>
        <p:nvSpPr>
          <p:cNvPr id="3" name="Content Placeholder 2"/>
          <p:cNvSpPr>
            <a:spLocks noGrp="1"/>
          </p:cNvSpPr>
          <p:nvPr>
            <p:ph sz="half" idx="1"/>
          </p:nvPr>
        </p:nvSpPr>
        <p:spPr>
          <a:xfrm>
            <a:off x="476843" y="1825625"/>
            <a:ext cx="5542957" cy="585885"/>
          </a:xfrm>
        </p:spPr>
        <p:txBody>
          <a:bodyPr/>
          <a:lstStyle/>
          <a:p>
            <a:r>
              <a:rPr lang="en-IN" sz="2200" dirty="0"/>
              <a:t>Excel Formula Worksheet</a:t>
            </a:r>
          </a:p>
        </p:txBody>
      </p:sp>
      <p:pic>
        <p:nvPicPr>
          <p:cNvPr id="10" name="Content Placeholder 9" descr="An excel worksheet for computing probabilities and z values for the standard normal distribution. The worksheet titled probabilities: standard normal distribution infers the following data. Cell C3: P (z &lt;= 1); cell D3: =NORM.S.DIST(1,TRUE); cell C4: P (negative .50 &lt;= z &lt;= 1.25); cell D4: =NORM.S.DIST(1.25,TRUE) minus NORM.S.DIST(negative 0.5, TRUE); cell C5: P (negative 1.00 &lt;= z &lt;= 1.00); cell D5: =NORM.S.DIST(1,TRUE) minus NORM.S.DIST(negative 1,TRUE); cell C6: P (z &gt;= 1.58); and cell D6: =1 minus NORM.S.DIST(1.58,TRUE). ">
            <a:extLst>
              <a:ext uri="{FF2B5EF4-FFF2-40B4-BE49-F238E27FC236}">
                <a16:creationId xmlns:a16="http://schemas.microsoft.com/office/drawing/2014/main" id="{47C78B17-C705-4483-834C-FE760FD25A34}"/>
              </a:ext>
            </a:extLst>
          </p:cNvPr>
          <p:cNvPicPr>
            <a:picLocks noGrp="1" noChangeAspect="1"/>
          </p:cNvPicPr>
          <p:nvPr>
            <p:ph sz="half" idx="2"/>
          </p:nvPr>
        </p:nvPicPr>
        <p:blipFill>
          <a:blip r:embed="rId2"/>
          <a:stretch>
            <a:fillRect/>
          </a:stretch>
        </p:blipFill>
        <p:spPr>
          <a:xfrm>
            <a:off x="1746701" y="2546444"/>
            <a:ext cx="8546197" cy="2199324"/>
          </a:xfrm>
          <a:prstGeom prst="rect">
            <a:avLst/>
          </a:prstGeom>
        </p:spPr>
      </p:pic>
      <p:pic>
        <p:nvPicPr>
          <p:cNvPr id="4" name="Content Placeholder 9" descr="An excel worksheet for computing probabilities and z values for the standard normal distribution. The worksheet titled probabilities: standard normal distribution infers the following data. Cell C3: P (z &lt;= 1); cell D3: 0.8413; cell C4: P (negative .50 &lt;= z &lt;= 1.25); cell D4: 0.5858; cell C5: P (negative 1.00 &lt;= z &lt;= 1.00); cell D5: 0.6827; cell C6: P (z &gt;= 1.58); and cell D6: 0.0571. ">
            <a:extLst>
              <a:ext uri="{FF2B5EF4-FFF2-40B4-BE49-F238E27FC236}">
                <a16:creationId xmlns:a16="http://schemas.microsoft.com/office/drawing/2014/main" id="{6E7BBE18-6A11-4A0F-8D5F-E0807459E03B}"/>
              </a:ext>
            </a:extLst>
          </p:cNvPr>
          <p:cNvPicPr>
            <a:picLocks noChangeAspect="1"/>
          </p:cNvPicPr>
          <p:nvPr/>
        </p:nvPicPr>
        <p:blipFill>
          <a:blip r:embed="rId3"/>
          <a:stretch>
            <a:fillRect/>
          </a:stretch>
        </p:blipFill>
        <p:spPr>
          <a:xfrm>
            <a:off x="2346113" y="4436677"/>
            <a:ext cx="4703911" cy="2051801"/>
          </a:xfrm>
          <a:prstGeom prst="rect">
            <a:avLst/>
          </a:prstGeom>
        </p:spPr>
      </p:pic>
    </p:spTree>
    <p:extLst>
      <p:ext uri="{BB962C8B-B14F-4D97-AF65-F5344CB8AC3E}">
        <p14:creationId xmlns:p14="http://schemas.microsoft.com/office/powerpoint/2010/main" val="1608004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6843" y="1825625"/>
            <a:ext cx="5542957" cy="660513"/>
          </a:xfrm>
        </p:spPr>
        <p:txBody>
          <a:bodyPr/>
          <a:lstStyle/>
          <a:p>
            <a:r>
              <a:rPr lang="en-IN" dirty="0"/>
              <a:t>Excel Formula Worksheet</a:t>
            </a:r>
          </a:p>
        </p:txBody>
      </p:sp>
      <p:pic>
        <p:nvPicPr>
          <p:cNvPr id="9" name="Content Placeholder 8" descr="An excel worksheet for computing probabilities and z values for the standard normal distribution. The worksheet titled finding z-values given probabilities infers the following data. Cell C11: z value with .10 in upper tail; cell D11: =NORM.S.INV(0.9); cell C12: z value with .025 in upper tail; cell D12: =NORM.S.INV(0.975); cell C13: z value with .025 in lower tail; and cell D13: =NORM.S.INV(0.025). ">
            <a:extLst>
              <a:ext uri="{FF2B5EF4-FFF2-40B4-BE49-F238E27FC236}">
                <a16:creationId xmlns:a16="http://schemas.microsoft.com/office/drawing/2014/main" id="{A9271608-1A39-470F-89EE-E4698519D1D9}"/>
              </a:ext>
            </a:extLst>
          </p:cNvPr>
          <p:cNvPicPr>
            <a:picLocks noGrp="1" noChangeAspect="1"/>
          </p:cNvPicPr>
          <p:nvPr>
            <p:ph sz="half" idx="2"/>
          </p:nvPr>
        </p:nvPicPr>
        <p:blipFill>
          <a:blip r:embed="rId2"/>
          <a:stretch>
            <a:fillRect/>
          </a:stretch>
        </p:blipFill>
        <p:spPr>
          <a:xfrm>
            <a:off x="1475525" y="2558481"/>
            <a:ext cx="9240950" cy="1829158"/>
          </a:xfrm>
          <a:prstGeom prst="rect">
            <a:avLst/>
          </a:prstGeom>
        </p:spPr>
      </p:pic>
      <p:pic>
        <p:nvPicPr>
          <p:cNvPr id="6" name="Content Placeholder 5" descr="An excel worksheet for computing probabilities and z values for the standard normal distribution. The worksheet titled finding z-values given probabilities infers the following data. Cell C11: z value with .10 in upper tail; cell D11: 1.28; cell C12: z value with .025 in upper tail; cell D12: 1.96; cell C13: z value with .025 in lower tail; and cell D13: negative 1.96.">
            <a:extLst>
              <a:ext uri="{FF2B5EF4-FFF2-40B4-BE49-F238E27FC236}">
                <a16:creationId xmlns:a16="http://schemas.microsoft.com/office/drawing/2014/main" id="{E976EE4C-77D0-4EE4-B434-A79EF9B3B7F1}"/>
              </a:ext>
            </a:extLst>
          </p:cNvPr>
          <p:cNvPicPr>
            <a:picLocks noChangeAspect="1"/>
          </p:cNvPicPr>
          <p:nvPr/>
        </p:nvPicPr>
        <p:blipFill>
          <a:blip r:embed="rId3"/>
          <a:stretch>
            <a:fillRect/>
          </a:stretch>
        </p:blipFill>
        <p:spPr>
          <a:xfrm>
            <a:off x="2724170" y="4387639"/>
            <a:ext cx="4807557" cy="1508074"/>
          </a:xfrm>
          <a:prstGeom prst="rect">
            <a:avLst/>
          </a:prstGeom>
        </p:spPr>
      </p:pic>
      <p:sp>
        <p:nvSpPr>
          <p:cNvPr id="7" name="Title 1">
            <a:extLst>
              <a:ext uri="{FF2B5EF4-FFF2-40B4-BE49-F238E27FC236}">
                <a16:creationId xmlns:a16="http://schemas.microsoft.com/office/drawing/2014/main" id="{C0C6A053-583E-7CAD-C581-CEFA3499DC13}"/>
              </a:ext>
            </a:extLst>
          </p:cNvPr>
          <p:cNvSpPr>
            <a:spLocks noGrp="1"/>
          </p:cNvSpPr>
          <p:nvPr>
            <p:ph type="title"/>
          </p:nvPr>
        </p:nvSpPr>
        <p:spPr>
          <a:xfrm>
            <a:off x="476843" y="473245"/>
            <a:ext cx="11373781" cy="1217447"/>
          </a:xfrm>
        </p:spPr>
        <p:txBody>
          <a:bodyPr/>
          <a:lstStyle/>
          <a:p>
            <a:r>
              <a:rPr lang="en-IN" dirty="0"/>
              <a:t>Using Excel </a:t>
            </a:r>
            <a:r>
              <a:rPr lang="en-IN" sz="3200" dirty="0"/>
              <a:t>to Compute </a:t>
            </a:r>
            <a:r>
              <a:rPr lang="en-IN" dirty="0"/>
              <a:t>Standard</a:t>
            </a:r>
            <a:r>
              <a:rPr lang="en-IN" sz="3200" dirty="0"/>
              <a:t> Normal Probabilities</a:t>
            </a:r>
            <a:r>
              <a:rPr lang="en-US" sz="3200" dirty="0"/>
              <a:t> (3 of 3)</a:t>
            </a:r>
            <a:endParaRPr lang="en-IN" dirty="0"/>
          </a:p>
        </p:txBody>
      </p:sp>
    </p:spTree>
    <p:extLst>
      <p:ext uri="{BB962C8B-B14F-4D97-AF65-F5344CB8AC3E}">
        <p14:creationId xmlns:p14="http://schemas.microsoft.com/office/powerpoint/2010/main" val="3430992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sz="2200" b="1" dirty="0"/>
              <a:t>Example: </a:t>
            </a:r>
            <a:r>
              <a:rPr lang="en-IN" sz="2200" dirty="0" err="1"/>
              <a:t>Grear</a:t>
            </a:r>
            <a:r>
              <a:rPr lang="en-IN" sz="2200" dirty="0"/>
              <a:t> Tire Company Problem</a:t>
            </a:r>
          </a:p>
          <a:p>
            <a:pPr indent="0">
              <a:buNone/>
            </a:pPr>
            <a:r>
              <a:rPr lang="en-IN" sz="2200" dirty="0" err="1"/>
              <a:t>Grear</a:t>
            </a:r>
            <a:r>
              <a:rPr lang="en-IN" sz="2200" dirty="0"/>
              <a:t> Tire company has developed a new steel-belted radial tire to be sold through a chain of discount stores. But before finalizing the tire mileage guarantee policy, </a:t>
            </a:r>
            <a:r>
              <a:rPr lang="en-IN" sz="2200" dirty="0" err="1"/>
              <a:t>Grear’s</a:t>
            </a:r>
            <a:r>
              <a:rPr lang="en-IN" sz="2200" dirty="0"/>
              <a:t> managers want probability information about the number of miles of tires will last. </a:t>
            </a:r>
          </a:p>
        </p:txBody>
      </p:sp>
      <p:graphicFrame>
        <p:nvGraphicFramePr>
          <p:cNvPr id="4" name="Object 3" descr="Begin equation. P of x greater than 40,000 equals question mark. End equation.">
            <a:extLst>
              <a:ext uri="{FF2B5EF4-FFF2-40B4-BE49-F238E27FC236}">
                <a16:creationId xmlns:a16="http://schemas.microsoft.com/office/drawing/2014/main" id="{73D1E812-5A55-3AD3-13BD-D05AA86DCFBD}"/>
              </a:ext>
            </a:extLst>
          </p:cNvPr>
          <p:cNvGraphicFramePr>
            <a:graphicFrameLocks noChangeAspect="1"/>
          </p:cNvGraphicFramePr>
          <p:nvPr>
            <p:extLst>
              <p:ext uri="{D42A27DB-BD31-4B8C-83A1-F6EECF244321}">
                <p14:modId xmlns:p14="http://schemas.microsoft.com/office/powerpoint/2010/main" val="1248124745"/>
              </p:ext>
            </p:extLst>
          </p:nvPr>
        </p:nvGraphicFramePr>
        <p:xfrm>
          <a:off x="4915618" y="4188524"/>
          <a:ext cx="2353224" cy="337731"/>
        </p:xfrm>
        <a:graphic>
          <a:graphicData uri="http://schemas.openxmlformats.org/presentationml/2006/ole">
            <mc:AlternateContent xmlns:mc="http://schemas.openxmlformats.org/markup-compatibility/2006">
              <mc:Choice xmlns:v="urn:schemas-microsoft-com:vml" Requires="v">
                <p:oleObj name="Equation" r:id="rId2" imgW="2743200" imgH="393480" progId="Equation.DSMT4">
                  <p:embed/>
                </p:oleObj>
              </mc:Choice>
              <mc:Fallback>
                <p:oleObj name="Equation" r:id="rId2" imgW="2743200" imgH="393480" progId="Equation.DSMT4">
                  <p:embed/>
                  <p:pic>
                    <p:nvPicPr>
                      <p:cNvPr id="4" name="Object 3" descr="Begin equation. P of x greater than 40,000 equals question mark. End equation.">
                        <a:extLst>
                          <a:ext uri="{FF2B5EF4-FFF2-40B4-BE49-F238E27FC236}">
                            <a16:creationId xmlns:a16="http://schemas.microsoft.com/office/drawing/2014/main" id="{73D1E812-5A55-3AD3-13BD-D05AA86DCFBD}"/>
                          </a:ext>
                        </a:extLst>
                      </p:cNvPr>
                      <p:cNvPicPr/>
                      <p:nvPr/>
                    </p:nvPicPr>
                    <p:blipFill>
                      <a:blip r:embed="rId3"/>
                      <a:stretch>
                        <a:fillRect/>
                      </a:stretch>
                    </p:blipFill>
                    <p:spPr>
                      <a:xfrm>
                        <a:off x="4915618" y="4188524"/>
                        <a:ext cx="2353224" cy="337731"/>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B0C9E1C0-499A-F86C-B98A-8BF3C183A117}"/>
              </a:ext>
            </a:extLst>
          </p:cNvPr>
          <p:cNvSpPr txBox="1">
            <a:spLocks/>
          </p:cNvSpPr>
          <p:nvPr/>
        </p:nvSpPr>
        <p:spPr>
          <a:xfrm>
            <a:off x="473242" y="4855021"/>
            <a:ext cx="11237976" cy="1260032"/>
          </a:xfrm>
          <a:prstGeom prst="rect">
            <a:avLst/>
          </a:prstGeom>
        </p:spPr>
        <p:txBody>
          <a:bodyPr/>
          <a:lst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fontAlgn="auto">
              <a:buFont typeface="Wingdings" panose="05000000000000000000" pitchFamily="2" charset="2"/>
              <a:buNone/>
            </a:pPr>
            <a:r>
              <a:rPr lang="en-IN" sz="2200" dirty="0"/>
              <a:t>It was estimated that the mean tire mileage is 36,500 miles with a standard deviation of 5000. The manager now wants to know the probability that the tire mileage </a:t>
            </a:r>
            <a:r>
              <a:rPr lang="en-IN" sz="2200" i="1" dirty="0"/>
              <a:t>x</a:t>
            </a:r>
            <a:r>
              <a:rPr lang="en-IN" sz="2200" dirty="0"/>
              <a:t> will exceed 40,000.</a:t>
            </a:r>
          </a:p>
        </p:txBody>
      </p:sp>
      <p:sp>
        <p:nvSpPr>
          <p:cNvPr id="8" name="Title 1">
            <a:extLst>
              <a:ext uri="{FF2B5EF4-FFF2-40B4-BE49-F238E27FC236}">
                <a16:creationId xmlns:a16="http://schemas.microsoft.com/office/drawing/2014/main" id="{A78215FA-39CD-C10E-3C22-394BCE387032}"/>
              </a:ext>
            </a:extLst>
          </p:cNvPr>
          <p:cNvSpPr>
            <a:spLocks noGrp="1"/>
          </p:cNvSpPr>
          <p:nvPr>
            <p:ph type="title"/>
          </p:nvPr>
        </p:nvSpPr>
        <p:spPr>
          <a:xfrm>
            <a:off x="476843" y="473245"/>
            <a:ext cx="11241915" cy="1217447"/>
          </a:xfrm>
        </p:spPr>
        <p:txBody>
          <a:bodyPr/>
          <a:lstStyle/>
          <a:p>
            <a:r>
              <a:rPr lang="en-US" dirty="0"/>
              <a:t>Standard </a:t>
            </a:r>
            <a:r>
              <a:rPr lang="en-US" sz="3400" dirty="0"/>
              <a:t>Normal Probability Distribution (3 of 12)</a:t>
            </a:r>
            <a:endParaRPr lang="en-IN" sz="3400" dirty="0"/>
          </a:p>
        </p:txBody>
      </p:sp>
    </p:spTree>
    <p:extLst>
      <p:ext uri="{BB962C8B-B14F-4D97-AF65-F5344CB8AC3E}">
        <p14:creationId xmlns:p14="http://schemas.microsoft.com/office/powerpoint/2010/main" val="45220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6844" y="1825625"/>
            <a:ext cx="11237976" cy="1603375"/>
          </a:xfrm>
        </p:spPr>
        <p:txBody>
          <a:bodyPr/>
          <a:lstStyle/>
          <a:p>
            <a:r>
              <a:rPr lang="en-IN" sz="2200" b="1" dirty="0"/>
              <a:t>Example: </a:t>
            </a:r>
            <a:r>
              <a:rPr lang="en-IN" sz="2200" dirty="0" err="1"/>
              <a:t>Grear</a:t>
            </a:r>
            <a:r>
              <a:rPr lang="en-IN" sz="2200" dirty="0"/>
              <a:t> Tire Company Problem</a:t>
            </a:r>
          </a:p>
          <a:p>
            <a:pPr indent="0">
              <a:buNone/>
            </a:pPr>
            <a:endParaRPr lang="en-US" sz="2200" dirty="0"/>
          </a:p>
          <a:p>
            <a:pPr indent="0">
              <a:buNone/>
            </a:pPr>
            <a:r>
              <a:rPr lang="en-US" sz="2200" dirty="0"/>
              <a:t>Solving for the Probability</a:t>
            </a:r>
          </a:p>
          <a:p>
            <a:pPr lvl="1"/>
            <a:r>
              <a:rPr lang="en-US" sz="2200" dirty="0"/>
              <a:t>Step 1:  Convert </a:t>
            </a:r>
            <a:r>
              <a:rPr lang="en-US" sz="2200" i="1" dirty="0"/>
              <a:t>x</a:t>
            </a:r>
            <a:r>
              <a:rPr lang="en-US" sz="2200" dirty="0"/>
              <a:t> to standard normal distribution.</a:t>
            </a:r>
          </a:p>
        </p:txBody>
      </p:sp>
      <p:graphicFrame>
        <p:nvGraphicFramePr>
          <p:cNvPr id="9" name="Object 3" descr="Begin equation. z equals x minus mu divided by sigma equals 40,000 minus 36,500 divided by 5,000 equals .7. End equation. ">
            <a:extLst>
              <a:ext uri="{FF2B5EF4-FFF2-40B4-BE49-F238E27FC236}">
                <a16:creationId xmlns:a16="http://schemas.microsoft.com/office/drawing/2014/main" id="{A199427C-7C83-437A-AA79-9682168D74E2}"/>
              </a:ext>
            </a:extLst>
          </p:cNvPr>
          <p:cNvGraphicFramePr>
            <a:graphicFrameLocks noGrp="1" noChangeAspect="1"/>
          </p:cNvGraphicFramePr>
          <p:nvPr>
            <p:ph sz="half" idx="2"/>
            <p:extLst>
              <p:ext uri="{D42A27DB-BD31-4B8C-83A1-F6EECF244321}">
                <p14:modId xmlns:p14="http://schemas.microsoft.com/office/powerpoint/2010/main" val="1897857801"/>
              </p:ext>
            </p:extLst>
          </p:nvPr>
        </p:nvGraphicFramePr>
        <p:xfrm>
          <a:off x="2306710" y="3985246"/>
          <a:ext cx="3509801" cy="1112493"/>
        </p:xfrm>
        <a:graphic>
          <a:graphicData uri="http://schemas.openxmlformats.org/presentationml/2006/ole">
            <mc:AlternateContent xmlns:mc="http://schemas.openxmlformats.org/markup-compatibility/2006">
              <mc:Choice xmlns:v="urn:schemas-microsoft-com:vml" Requires="v">
                <p:oleObj name="Equation" r:id="rId2" imgW="4406760" imgH="1396800" progId="Equation.DSMT4">
                  <p:embed/>
                </p:oleObj>
              </mc:Choice>
              <mc:Fallback>
                <p:oleObj name="Equation" r:id="rId2" imgW="4406760" imgH="1396800" progId="Equation.DSMT4">
                  <p:embed/>
                  <p:pic>
                    <p:nvPicPr>
                      <p:cNvPr id="9" name="Object 3" descr="Begin equation. z equals x minus mu divided by sigma equals 40,000 minus 36,500 divided by 5,000 equals .7. End equation. ">
                        <a:extLst>
                          <a:ext uri="{FF2B5EF4-FFF2-40B4-BE49-F238E27FC236}">
                            <a16:creationId xmlns:a16="http://schemas.microsoft.com/office/drawing/2014/main" id="{A199427C-7C83-437A-AA79-9682168D74E2}"/>
                          </a:ext>
                        </a:extLst>
                      </p:cNvPr>
                      <p:cNvPicPr/>
                      <p:nvPr/>
                    </p:nvPicPr>
                    <p:blipFill>
                      <a:blip r:embed="rId3"/>
                      <a:stretch>
                        <a:fillRect/>
                      </a:stretch>
                    </p:blipFill>
                    <p:spPr>
                      <a:xfrm>
                        <a:off x="2306710" y="3985246"/>
                        <a:ext cx="3509801" cy="1112493"/>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BAAE3632-5270-48B7-A123-4051402659F4}"/>
              </a:ext>
            </a:extLst>
          </p:cNvPr>
          <p:cNvSpPr>
            <a:spLocks noGrp="1"/>
          </p:cNvSpPr>
          <p:nvPr>
            <p:ph sz="half" idx="10"/>
          </p:nvPr>
        </p:nvSpPr>
        <p:spPr>
          <a:xfrm>
            <a:off x="476844" y="5384802"/>
            <a:ext cx="11237976" cy="563346"/>
          </a:xfrm>
        </p:spPr>
        <p:txBody>
          <a:bodyPr/>
          <a:lstStyle/>
          <a:p>
            <a:pPr marL="685800"/>
            <a:r>
              <a:rPr lang="en-US" sz="2200" dirty="0"/>
              <a:t>Step 2:  Find the area under the standard normal curve to the left of </a:t>
            </a:r>
            <a:r>
              <a:rPr lang="en-US" sz="2200" i="1" dirty="0"/>
              <a:t>z</a:t>
            </a:r>
            <a:r>
              <a:rPr lang="en-US" sz="2200" dirty="0"/>
              <a:t> = .7.</a:t>
            </a:r>
          </a:p>
        </p:txBody>
      </p:sp>
      <p:sp>
        <p:nvSpPr>
          <p:cNvPr id="7" name="Title 1">
            <a:extLst>
              <a:ext uri="{FF2B5EF4-FFF2-40B4-BE49-F238E27FC236}">
                <a16:creationId xmlns:a16="http://schemas.microsoft.com/office/drawing/2014/main" id="{5A530B25-D225-7696-31FD-DCD77BE18319}"/>
              </a:ext>
            </a:extLst>
          </p:cNvPr>
          <p:cNvSpPr>
            <a:spLocks noGrp="1"/>
          </p:cNvSpPr>
          <p:nvPr>
            <p:ph type="title"/>
          </p:nvPr>
        </p:nvSpPr>
        <p:spPr>
          <a:xfrm>
            <a:off x="476843" y="473245"/>
            <a:ext cx="11241915" cy="1217447"/>
          </a:xfrm>
        </p:spPr>
        <p:txBody>
          <a:bodyPr/>
          <a:lstStyle/>
          <a:p>
            <a:r>
              <a:rPr lang="en-US" dirty="0"/>
              <a:t>Standard </a:t>
            </a:r>
            <a:r>
              <a:rPr lang="en-US" sz="3400" dirty="0"/>
              <a:t>Normal Probability Distribution (4 of 12)</a:t>
            </a:r>
            <a:endParaRPr lang="en-IN" sz="3400" dirty="0"/>
          </a:p>
        </p:txBody>
      </p:sp>
    </p:spTree>
    <p:extLst>
      <p:ext uri="{BB962C8B-B14F-4D97-AF65-F5344CB8AC3E}">
        <p14:creationId xmlns:p14="http://schemas.microsoft.com/office/powerpoint/2010/main" val="2478809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6843" y="1825625"/>
            <a:ext cx="11241915" cy="777875"/>
          </a:xfrm>
        </p:spPr>
        <p:txBody>
          <a:bodyPr/>
          <a:lstStyle/>
          <a:p>
            <a:r>
              <a:rPr lang="en-IN" sz="2200" b="1" dirty="0"/>
              <a:t>Example: </a:t>
            </a:r>
            <a:r>
              <a:rPr lang="en-IN" sz="2200" dirty="0"/>
              <a:t>Grear Tire Company Problem</a:t>
            </a:r>
          </a:p>
        </p:txBody>
      </p:sp>
      <p:pic>
        <p:nvPicPr>
          <p:cNvPr id="8" name="Content Placeholder 7" descr="A normal distribution, with sigma equals 5000, is plotted over x with mu equals 36,500. A vertical line between mu and right tail is drawn at 40,000. The region between the left tail of the curve and x equals 40,000 is P of x less than 40,000. The region between the right tail of the curve and x equals 40,000 is P of x greater than or equal to 40,000. Text reads, “Note: z equals 0 corresponds to x equals mu equals 36,500. z equals 0.70 corresponds to x equals 40,000.”">
            <a:extLst>
              <a:ext uri="{FF2B5EF4-FFF2-40B4-BE49-F238E27FC236}">
                <a16:creationId xmlns:a16="http://schemas.microsoft.com/office/drawing/2014/main" id="{4F6E9670-5AC6-491E-9A97-CDE5BF103CBA}"/>
              </a:ext>
            </a:extLst>
          </p:cNvPr>
          <p:cNvPicPr>
            <a:picLocks noGrp="1" noChangeAspect="1"/>
          </p:cNvPicPr>
          <p:nvPr>
            <p:ph sz="half" idx="2"/>
          </p:nvPr>
        </p:nvPicPr>
        <p:blipFill>
          <a:blip r:embed="rId2"/>
          <a:stretch>
            <a:fillRect/>
          </a:stretch>
        </p:blipFill>
        <p:spPr>
          <a:xfrm>
            <a:off x="3460432" y="2405380"/>
            <a:ext cx="5271135" cy="3944700"/>
          </a:xfrm>
          <a:prstGeom prst="rect">
            <a:avLst/>
          </a:prstGeom>
        </p:spPr>
      </p:pic>
      <p:sp>
        <p:nvSpPr>
          <p:cNvPr id="6" name="Title 1">
            <a:extLst>
              <a:ext uri="{FF2B5EF4-FFF2-40B4-BE49-F238E27FC236}">
                <a16:creationId xmlns:a16="http://schemas.microsoft.com/office/drawing/2014/main" id="{97B674E1-CA5E-1B42-45FA-74F13DA41AA8}"/>
              </a:ext>
            </a:extLst>
          </p:cNvPr>
          <p:cNvSpPr>
            <a:spLocks noGrp="1"/>
          </p:cNvSpPr>
          <p:nvPr>
            <p:ph type="title"/>
          </p:nvPr>
        </p:nvSpPr>
        <p:spPr>
          <a:xfrm>
            <a:off x="476843" y="473245"/>
            <a:ext cx="11241915" cy="1217447"/>
          </a:xfrm>
        </p:spPr>
        <p:txBody>
          <a:bodyPr/>
          <a:lstStyle/>
          <a:p>
            <a:r>
              <a:rPr lang="en-US" dirty="0"/>
              <a:t>Standard </a:t>
            </a:r>
            <a:r>
              <a:rPr lang="en-US" sz="3400" dirty="0"/>
              <a:t>Normal Probability Distribution (5 of 12)</a:t>
            </a:r>
            <a:endParaRPr lang="en-IN" sz="3400" dirty="0"/>
          </a:p>
        </p:txBody>
      </p:sp>
    </p:spTree>
    <p:extLst>
      <p:ext uri="{BB962C8B-B14F-4D97-AF65-F5344CB8AC3E}">
        <p14:creationId xmlns:p14="http://schemas.microsoft.com/office/powerpoint/2010/main" val="1375531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6843" y="1825624"/>
            <a:ext cx="11238313" cy="2011680"/>
          </a:xfrm>
        </p:spPr>
        <p:txBody>
          <a:bodyPr/>
          <a:lstStyle/>
          <a:p>
            <a:r>
              <a:rPr lang="en-IN" sz="2200" b="1" dirty="0"/>
              <a:t>Example: </a:t>
            </a:r>
            <a:r>
              <a:rPr lang="en-IN" sz="2200" dirty="0" err="1"/>
              <a:t>Grear</a:t>
            </a:r>
            <a:r>
              <a:rPr lang="en-IN" sz="2200" dirty="0"/>
              <a:t> Tire Company Problem</a:t>
            </a:r>
          </a:p>
          <a:p>
            <a:pPr indent="0">
              <a:buNone/>
            </a:pPr>
            <a:endParaRPr lang="en-US" sz="2200" dirty="0"/>
          </a:p>
          <a:p>
            <a:pPr indent="0">
              <a:buNone/>
            </a:pPr>
            <a:r>
              <a:rPr lang="en-US" sz="2200" dirty="0"/>
              <a:t>Solving for the Probability</a:t>
            </a:r>
          </a:p>
          <a:p>
            <a:pPr lvl="1"/>
            <a:r>
              <a:rPr lang="en-US" sz="2200" dirty="0"/>
              <a:t>Step 3: Compute the area under the standard normal curve to the right of z = .7</a:t>
            </a:r>
          </a:p>
        </p:txBody>
      </p:sp>
      <mc:AlternateContent xmlns:mc="http://schemas.openxmlformats.org/markup-compatibility/2006" xmlns:a14="http://schemas.microsoft.com/office/drawing/2010/main">
        <mc:Choice Requires="a14">
          <p:sp>
            <p:nvSpPr>
              <p:cNvPr id="8" name="Object 3" descr="Begin equation P of z greater than .7 equals 1 minus P times z less than .7 equals 1 minus 0.7580 equals 0.2420. End equation. ">
                <a:extLst>
                  <a:ext uri="{FF2B5EF4-FFF2-40B4-BE49-F238E27FC236}">
                    <a16:creationId xmlns:a16="http://schemas.microsoft.com/office/drawing/2014/main" id="{192E8CB2-B83A-4F0B-84A0-71BC9F9C4494}"/>
                  </a:ext>
                </a:extLst>
              </p:cNvPr>
              <p:cNvSpPr txBox="1">
                <a:spLocks noGrp="1"/>
              </p:cNvSpPr>
              <p:nvPr>
                <p:ph sz="half" idx="2"/>
              </p:nvPr>
            </p:nvSpPr>
            <p:spPr>
              <a:xfrm>
                <a:off x="2129213" y="3995985"/>
                <a:ext cx="7698545" cy="1397000"/>
              </a:xfrm>
              <a:prstGeom prst="rect">
                <a:avLst/>
              </a:prstGeom>
            </p:spPr>
            <p:txBody>
              <a:bodyPr>
                <a:noAutofit/>
              </a:bodyPr>
              <a:lstStyle/>
              <a:p>
                <a:pPr>
                  <a:buNone/>
                </a:pPr>
                <a14:m>
                  <m:oMath xmlns:m="http://schemas.openxmlformats.org/officeDocument/2006/math">
                    <m:r>
                      <a:rPr lang="en-US" sz="2200" i="1">
                        <a:solidFill>
                          <a:srgbClr val="003865"/>
                        </a:solidFill>
                        <a:latin typeface="Cambria Math" panose="02040503050406030204" pitchFamily="18" charset="0"/>
                      </a:rPr>
                      <m:t>𝑃</m:t>
                    </m:r>
                    <m:r>
                      <a:rPr lang="en-US" sz="2200" i="1">
                        <a:solidFill>
                          <a:srgbClr val="003865"/>
                        </a:solidFill>
                        <a:latin typeface="Cambria Math" panose="02040503050406030204" pitchFamily="18" charset="0"/>
                      </a:rPr>
                      <m:t>(</m:t>
                    </m:r>
                    <m:r>
                      <a:rPr lang="en-US" sz="2200" i="1">
                        <a:solidFill>
                          <a:srgbClr val="003865"/>
                        </a:solidFill>
                        <a:latin typeface="Cambria Math" panose="02040503050406030204" pitchFamily="18" charset="0"/>
                      </a:rPr>
                      <m:t>𝑧</m:t>
                    </m:r>
                    <m:r>
                      <a:rPr lang="en-US" sz="2200" i="1">
                        <a:solidFill>
                          <a:srgbClr val="003865"/>
                        </a:solidFill>
                        <a:latin typeface="Cambria Math" panose="02040503050406030204" pitchFamily="18" charset="0"/>
                      </a:rPr>
                      <m:t>&gt;.7)=1−</m:t>
                    </m:r>
                    <m:r>
                      <a:rPr lang="en-US" sz="2200" i="1">
                        <a:solidFill>
                          <a:srgbClr val="003865"/>
                        </a:solidFill>
                        <a:latin typeface="Cambria Math" panose="02040503050406030204" pitchFamily="18" charset="0"/>
                      </a:rPr>
                      <m:t>𝑃</m:t>
                    </m:r>
                    <m:r>
                      <a:rPr lang="en-US" sz="2200" i="1">
                        <a:solidFill>
                          <a:srgbClr val="003865"/>
                        </a:solidFill>
                        <a:latin typeface="Cambria Math" panose="02040503050406030204" pitchFamily="18" charset="0"/>
                      </a:rPr>
                      <m:t>(</m:t>
                    </m:r>
                    <m:r>
                      <a:rPr lang="en-US" sz="2200" i="1">
                        <a:solidFill>
                          <a:srgbClr val="003865"/>
                        </a:solidFill>
                        <a:latin typeface="Cambria Math" panose="02040503050406030204" pitchFamily="18" charset="0"/>
                      </a:rPr>
                      <m:t>𝑧</m:t>
                    </m:r>
                    <m:r>
                      <a:rPr lang="en-US" sz="2200" i="1">
                        <a:solidFill>
                          <a:srgbClr val="003865"/>
                        </a:solidFill>
                        <a:latin typeface="Cambria Math" panose="02040503050406030204" pitchFamily="18" charset="0"/>
                      </a:rPr>
                      <m:t>&lt;.7)</m:t>
                    </m:r>
                  </m:oMath>
                </a14:m>
                <a:r>
                  <a:rPr lang="en-US" sz="2200" dirty="0">
                    <a:solidFill>
                      <a:srgbClr val="003865"/>
                    </a:solidFill>
                    <a:latin typeface="Cambria Math" panose="02040503050406030204" pitchFamily="18" charset="0"/>
                  </a:rPr>
                  <a:t>=1</a:t>
                </a:r>
                <a14:m>
                  <m:oMath xmlns:m="http://schemas.openxmlformats.org/officeDocument/2006/math">
                    <m:r>
                      <a:rPr lang="en-US" sz="2200" i="1">
                        <a:solidFill>
                          <a:srgbClr val="003865"/>
                        </a:solidFill>
                        <a:latin typeface="Cambria Math" panose="02040503050406030204" pitchFamily="18" charset="0"/>
                      </a:rPr>
                      <m:t>−</m:t>
                    </m:r>
                  </m:oMath>
                </a14:m>
                <a:r>
                  <a:rPr lang="en-US" sz="2200" dirty="0">
                    <a:solidFill>
                      <a:srgbClr val="003865"/>
                    </a:solidFill>
                    <a:latin typeface="Cambria Math" panose="02040503050406030204" pitchFamily="18" charset="0"/>
                  </a:rPr>
                  <a:t>NORM.S.DIST(.7,TRUE)</a:t>
                </a:r>
                <a:br>
                  <a:rPr lang="en-US" sz="2200" dirty="0">
                    <a:solidFill>
                      <a:srgbClr val="003865"/>
                    </a:solidFill>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sz="2200" i="1">
                          <a:solidFill>
                            <a:srgbClr val="003865"/>
                          </a:solidFill>
                          <a:latin typeface="Cambria Math" panose="02040503050406030204" pitchFamily="18" charset="0"/>
                        </a:rPr>
                        <m:t>			=1−.7580</m:t>
                      </m:r>
                    </m:oMath>
                    <m:oMath xmlns:m="http://schemas.openxmlformats.org/officeDocument/2006/math">
                      <m:r>
                        <a:rPr lang="en-US" sz="2200" i="1">
                          <a:solidFill>
                            <a:srgbClr val="003865"/>
                          </a:solidFill>
                          <a:latin typeface="Cambria Math" panose="02040503050406030204" pitchFamily="18" charset="0"/>
                        </a:rPr>
                        <m:t>			=.2420</m:t>
                      </m:r>
                    </m:oMath>
                  </m:oMathPara>
                </a14:m>
                <a:endParaRPr lang="en-US" sz="2200" dirty="0"/>
              </a:p>
            </p:txBody>
          </p:sp>
        </mc:Choice>
        <mc:Fallback xmlns="">
          <p:sp>
            <p:nvSpPr>
              <p:cNvPr id="8" name="Object 3" descr="Begin equation P of z greater than .7 equals 1 minus P times z less than .7 equals 1 minus 0.7580 equals 0.2420. End equation. ">
                <a:extLst>
                  <a:ext uri="{FF2B5EF4-FFF2-40B4-BE49-F238E27FC236}">
                    <a16:creationId xmlns:a16="http://schemas.microsoft.com/office/drawing/2014/main" id="{192E8CB2-B83A-4F0B-84A0-71BC9F9C4494}"/>
                  </a:ext>
                </a:extLst>
              </p:cNvPr>
              <p:cNvSpPr txBox="1">
                <a:spLocks noGrp="1" noRot="1" noChangeAspect="1" noMove="1" noResize="1" noEditPoints="1" noAdjustHandles="1" noChangeArrowheads="1" noChangeShapeType="1" noTextEdit="1"/>
              </p:cNvSpPr>
              <p:nvPr>
                <p:ph sz="half" idx="2"/>
              </p:nvPr>
            </p:nvSpPr>
            <p:spPr>
              <a:xfrm>
                <a:off x="2129213" y="3995985"/>
                <a:ext cx="7698545" cy="1397000"/>
              </a:xfrm>
              <a:prstGeom prst="rect">
                <a:avLst/>
              </a:prstGeom>
              <a:blipFill>
                <a:blip r:embed="rId2"/>
                <a:stretch>
                  <a:fillRect l="-79" t="-3057"/>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0E978340-2991-0512-B5E4-297BA06EC3A5}"/>
              </a:ext>
            </a:extLst>
          </p:cNvPr>
          <p:cNvSpPr>
            <a:spLocks noGrp="1"/>
          </p:cNvSpPr>
          <p:nvPr>
            <p:ph type="title"/>
          </p:nvPr>
        </p:nvSpPr>
        <p:spPr>
          <a:xfrm>
            <a:off x="476843" y="473245"/>
            <a:ext cx="11241915" cy="1217447"/>
          </a:xfrm>
        </p:spPr>
        <p:txBody>
          <a:bodyPr/>
          <a:lstStyle/>
          <a:p>
            <a:r>
              <a:rPr lang="en-US" dirty="0"/>
              <a:t>Standard </a:t>
            </a:r>
            <a:r>
              <a:rPr lang="en-US" sz="3400" dirty="0"/>
              <a:t>Normal Probability Distribution (6 of 12)</a:t>
            </a:r>
            <a:endParaRPr lang="en-IN" sz="3400" dirty="0"/>
          </a:p>
        </p:txBody>
      </p:sp>
    </p:spTree>
    <p:extLst>
      <p:ext uri="{BB962C8B-B14F-4D97-AF65-F5344CB8AC3E}">
        <p14:creationId xmlns:p14="http://schemas.microsoft.com/office/powerpoint/2010/main" val="2046609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6844" y="1825625"/>
            <a:ext cx="11238770" cy="1005840"/>
          </a:xfrm>
        </p:spPr>
        <p:txBody>
          <a:bodyPr/>
          <a:lstStyle/>
          <a:p>
            <a:pPr>
              <a:spcAft>
                <a:spcPts val="0"/>
              </a:spcAft>
            </a:pPr>
            <a:r>
              <a:rPr lang="en-IN" sz="2200" b="1" dirty="0"/>
              <a:t>Example: </a:t>
            </a:r>
            <a:r>
              <a:rPr lang="en-IN" sz="2200" dirty="0" err="1"/>
              <a:t>Grear</a:t>
            </a:r>
            <a:r>
              <a:rPr lang="en-IN" sz="2200" dirty="0"/>
              <a:t> Tire Company Problem</a:t>
            </a:r>
          </a:p>
          <a:p>
            <a:pPr indent="0">
              <a:buNone/>
            </a:pPr>
            <a:r>
              <a:rPr lang="en-US" sz="2200" dirty="0"/>
              <a:t>Cumulative Probability Table for the Standard Normal Distribution (i.e., </a:t>
            </a:r>
            <a:r>
              <a:rPr lang="en-US" sz="2200" b="1" dirty="0"/>
              <a:t>z table</a:t>
            </a:r>
            <a:r>
              <a:rPr lang="en-US" sz="2200" dirty="0"/>
              <a:t>)</a:t>
            </a:r>
          </a:p>
        </p:txBody>
      </p:sp>
      <p:graphicFrame>
        <p:nvGraphicFramePr>
          <p:cNvPr id="8" name="Table 3">
            <a:extLst>
              <a:ext uri="{FF2B5EF4-FFF2-40B4-BE49-F238E27FC236}">
                <a16:creationId xmlns:a16="http://schemas.microsoft.com/office/drawing/2014/main" id="{E764DD44-F37D-40E9-8304-447B815CCC95}"/>
              </a:ext>
            </a:extLst>
          </p:cNvPr>
          <p:cNvGraphicFramePr>
            <a:graphicFrameLocks noGrp="1"/>
          </p:cNvGraphicFramePr>
          <p:nvPr>
            <p:ph sz="half" idx="2"/>
            <p:extLst>
              <p:ext uri="{D42A27DB-BD31-4B8C-83A1-F6EECF244321}">
                <p14:modId xmlns:p14="http://schemas.microsoft.com/office/powerpoint/2010/main" val="2919574982"/>
              </p:ext>
            </p:extLst>
          </p:nvPr>
        </p:nvGraphicFramePr>
        <p:xfrm>
          <a:off x="983865" y="2983263"/>
          <a:ext cx="10224269" cy="2707040"/>
        </p:xfrm>
        <a:graphic>
          <a:graphicData uri="http://schemas.openxmlformats.org/drawingml/2006/table">
            <a:tbl>
              <a:tblPr firstRow="1" bandRow="1">
                <a:tableStyleId>{073A0DAA-6AF3-43AB-8588-CEC1D06C72B9}</a:tableStyleId>
              </a:tblPr>
              <a:tblGrid>
                <a:gridCol w="929479">
                  <a:extLst>
                    <a:ext uri="{9D8B030D-6E8A-4147-A177-3AD203B41FA5}">
                      <a16:colId xmlns:a16="http://schemas.microsoft.com/office/drawing/2014/main" val="2967762128"/>
                    </a:ext>
                  </a:extLst>
                </a:gridCol>
                <a:gridCol w="929479">
                  <a:extLst>
                    <a:ext uri="{9D8B030D-6E8A-4147-A177-3AD203B41FA5}">
                      <a16:colId xmlns:a16="http://schemas.microsoft.com/office/drawing/2014/main" val="2666588691"/>
                    </a:ext>
                  </a:extLst>
                </a:gridCol>
                <a:gridCol w="929479">
                  <a:extLst>
                    <a:ext uri="{9D8B030D-6E8A-4147-A177-3AD203B41FA5}">
                      <a16:colId xmlns:a16="http://schemas.microsoft.com/office/drawing/2014/main" val="2702729019"/>
                    </a:ext>
                  </a:extLst>
                </a:gridCol>
                <a:gridCol w="929479">
                  <a:extLst>
                    <a:ext uri="{9D8B030D-6E8A-4147-A177-3AD203B41FA5}">
                      <a16:colId xmlns:a16="http://schemas.microsoft.com/office/drawing/2014/main" val="424693803"/>
                    </a:ext>
                  </a:extLst>
                </a:gridCol>
                <a:gridCol w="929479">
                  <a:extLst>
                    <a:ext uri="{9D8B030D-6E8A-4147-A177-3AD203B41FA5}">
                      <a16:colId xmlns:a16="http://schemas.microsoft.com/office/drawing/2014/main" val="1683543466"/>
                    </a:ext>
                  </a:extLst>
                </a:gridCol>
                <a:gridCol w="929479">
                  <a:extLst>
                    <a:ext uri="{9D8B030D-6E8A-4147-A177-3AD203B41FA5}">
                      <a16:colId xmlns:a16="http://schemas.microsoft.com/office/drawing/2014/main" val="2999458980"/>
                    </a:ext>
                  </a:extLst>
                </a:gridCol>
                <a:gridCol w="929479">
                  <a:extLst>
                    <a:ext uri="{9D8B030D-6E8A-4147-A177-3AD203B41FA5}">
                      <a16:colId xmlns:a16="http://schemas.microsoft.com/office/drawing/2014/main" val="1896312820"/>
                    </a:ext>
                  </a:extLst>
                </a:gridCol>
                <a:gridCol w="929479">
                  <a:extLst>
                    <a:ext uri="{9D8B030D-6E8A-4147-A177-3AD203B41FA5}">
                      <a16:colId xmlns:a16="http://schemas.microsoft.com/office/drawing/2014/main" val="422780721"/>
                    </a:ext>
                  </a:extLst>
                </a:gridCol>
                <a:gridCol w="929479">
                  <a:extLst>
                    <a:ext uri="{9D8B030D-6E8A-4147-A177-3AD203B41FA5}">
                      <a16:colId xmlns:a16="http://schemas.microsoft.com/office/drawing/2014/main" val="3804408434"/>
                    </a:ext>
                  </a:extLst>
                </a:gridCol>
                <a:gridCol w="929479">
                  <a:extLst>
                    <a:ext uri="{9D8B030D-6E8A-4147-A177-3AD203B41FA5}">
                      <a16:colId xmlns:a16="http://schemas.microsoft.com/office/drawing/2014/main" val="1120895800"/>
                    </a:ext>
                  </a:extLst>
                </a:gridCol>
                <a:gridCol w="929479">
                  <a:extLst>
                    <a:ext uri="{9D8B030D-6E8A-4147-A177-3AD203B41FA5}">
                      <a16:colId xmlns:a16="http://schemas.microsoft.com/office/drawing/2014/main" val="517778794"/>
                    </a:ext>
                  </a:extLst>
                </a:gridCol>
              </a:tblGrid>
              <a:tr h="338380">
                <a:tc>
                  <a:txBody>
                    <a:bodyPr/>
                    <a:lstStyle/>
                    <a:p>
                      <a:pPr algn="ctr"/>
                      <a:r>
                        <a:rPr lang="en-IN" sz="1600" dirty="0"/>
                        <a:t>z</a:t>
                      </a:r>
                    </a:p>
                  </a:txBody>
                  <a:tcPr marL="36754" marR="36754">
                    <a:solidFill>
                      <a:srgbClr val="141414"/>
                    </a:solidFill>
                  </a:tcPr>
                </a:tc>
                <a:tc>
                  <a:txBody>
                    <a:bodyPr/>
                    <a:lstStyle/>
                    <a:p>
                      <a:pPr algn="ctr"/>
                      <a:r>
                        <a:rPr lang="en-IN" sz="1600" dirty="0"/>
                        <a:t>.00</a:t>
                      </a:r>
                    </a:p>
                  </a:txBody>
                  <a:tcPr marL="36754" marR="36754">
                    <a:solidFill>
                      <a:srgbClr val="141414"/>
                    </a:solidFill>
                  </a:tcPr>
                </a:tc>
                <a:tc>
                  <a:txBody>
                    <a:bodyPr/>
                    <a:lstStyle/>
                    <a:p>
                      <a:pPr algn="ctr"/>
                      <a:r>
                        <a:rPr lang="en-IN" sz="1600" dirty="0"/>
                        <a:t>.01</a:t>
                      </a:r>
                    </a:p>
                  </a:txBody>
                  <a:tcPr marL="36754" marR="36754">
                    <a:solidFill>
                      <a:srgbClr val="141414"/>
                    </a:solidFill>
                  </a:tcPr>
                </a:tc>
                <a:tc>
                  <a:txBody>
                    <a:bodyPr/>
                    <a:lstStyle/>
                    <a:p>
                      <a:pPr algn="ctr"/>
                      <a:r>
                        <a:rPr lang="en-IN" sz="1600" dirty="0"/>
                        <a:t>.02</a:t>
                      </a:r>
                    </a:p>
                  </a:txBody>
                  <a:tcPr marL="36754" marR="36754">
                    <a:solidFill>
                      <a:srgbClr val="141414"/>
                    </a:solidFill>
                  </a:tcPr>
                </a:tc>
                <a:tc>
                  <a:txBody>
                    <a:bodyPr/>
                    <a:lstStyle/>
                    <a:p>
                      <a:pPr algn="ctr"/>
                      <a:r>
                        <a:rPr lang="en-IN" sz="1600" dirty="0"/>
                        <a:t>.03</a:t>
                      </a:r>
                    </a:p>
                  </a:txBody>
                  <a:tcPr marL="36754" marR="36754">
                    <a:solidFill>
                      <a:srgbClr val="141414"/>
                    </a:solidFill>
                  </a:tcPr>
                </a:tc>
                <a:tc>
                  <a:txBody>
                    <a:bodyPr/>
                    <a:lstStyle/>
                    <a:p>
                      <a:pPr algn="ctr"/>
                      <a:r>
                        <a:rPr lang="en-IN" sz="1600" dirty="0"/>
                        <a:t>.04</a:t>
                      </a:r>
                    </a:p>
                  </a:txBody>
                  <a:tcPr marL="36754" marR="36754">
                    <a:solidFill>
                      <a:srgbClr val="141414"/>
                    </a:solidFill>
                  </a:tcPr>
                </a:tc>
                <a:tc>
                  <a:txBody>
                    <a:bodyPr/>
                    <a:lstStyle/>
                    <a:p>
                      <a:pPr algn="ctr"/>
                      <a:r>
                        <a:rPr lang="en-IN" sz="1600" dirty="0"/>
                        <a:t>.05</a:t>
                      </a:r>
                    </a:p>
                  </a:txBody>
                  <a:tcPr marL="36754" marR="36754">
                    <a:solidFill>
                      <a:srgbClr val="141414"/>
                    </a:solidFill>
                  </a:tcPr>
                </a:tc>
                <a:tc>
                  <a:txBody>
                    <a:bodyPr/>
                    <a:lstStyle/>
                    <a:p>
                      <a:pPr algn="ctr"/>
                      <a:r>
                        <a:rPr lang="en-IN" sz="1600" dirty="0"/>
                        <a:t>.06</a:t>
                      </a:r>
                    </a:p>
                  </a:txBody>
                  <a:tcPr marL="36754" marR="36754">
                    <a:solidFill>
                      <a:srgbClr val="141414"/>
                    </a:solidFill>
                  </a:tcPr>
                </a:tc>
                <a:tc>
                  <a:txBody>
                    <a:bodyPr/>
                    <a:lstStyle/>
                    <a:p>
                      <a:pPr algn="ctr"/>
                      <a:r>
                        <a:rPr lang="en-IN" sz="1600" dirty="0"/>
                        <a:t>.07</a:t>
                      </a:r>
                    </a:p>
                  </a:txBody>
                  <a:tcPr marL="36754" marR="36754">
                    <a:solidFill>
                      <a:srgbClr val="141414"/>
                    </a:solidFill>
                  </a:tcPr>
                </a:tc>
                <a:tc>
                  <a:txBody>
                    <a:bodyPr/>
                    <a:lstStyle/>
                    <a:p>
                      <a:pPr algn="ctr"/>
                      <a:r>
                        <a:rPr lang="en-IN" sz="1600" dirty="0"/>
                        <a:t>.08</a:t>
                      </a:r>
                    </a:p>
                  </a:txBody>
                  <a:tcPr marL="36754" marR="36754">
                    <a:solidFill>
                      <a:srgbClr val="141414"/>
                    </a:solidFill>
                  </a:tcPr>
                </a:tc>
                <a:tc>
                  <a:txBody>
                    <a:bodyPr/>
                    <a:lstStyle/>
                    <a:p>
                      <a:pPr algn="ctr"/>
                      <a:r>
                        <a:rPr lang="en-IN" sz="1600" dirty="0"/>
                        <a:t>.09</a:t>
                      </a:r>
                    </a:p>
                  </a:txBody>
                  <a:tcPr marL="36754" marR="36754">
                    <a:solidFill>
                      <a:srgbClr val="141414"/>
                    </a:solidFill>
                  </a:tcPr>
                </a:tc>
                <a:extLst>
                  <a:ext uri="{0D108BD9-81ED-4DB2-BD59-A6C34878D82A}">
                    <a16:rowId xmlns:a16="http://schemas.microsoft.com/office/drawing/2014/main" val="3400525672"/>
                  </a:ext>
                </a:extLst>
              </a:tr>
              <a:tr h="338380">
                <a:tc>
                  <a:txBody>
                    <a:bodyPr/>
                    <a:lstStyle/>
                    <a:p>
                      <a:pPr algn="ctr"/>
                      <a:r>
                        <a:rPr lang="en-IN" sz="1600" dirty="0">
                          <a:solidFill>
                            <a:srgbClr val="141414"/>
                          </a:solidFill>
                        </a:rPr>
                        <a:t>.</a:t>
                      </a:r>
                    </a:p>
                  </a:txBody>
                  <a:tcPr marL="36754" marR="36754"/>
                </a:tc>
                <a:tc>
                  <a:txBody>
                    <a:bodyPr/>
                    <a:lstStyle/>
                    <a:p>
                      <a:pPr algn="ctr"/>
                      <a:r>
                        <a:rPr lang="en-IN" sz="1600" dirty="0">
                          <a:solidFill>
                            <a:srgbClr val="141414"/>
                          </a:solidFill>
                        </a:rPr>
                        <a:t>.</a:t>
                      </a:r>
                    </a:p>
                  </a:txBody>
                  <a:tcPr marL="36754" marR="36754"/>
                </a:tc>
                <a:tc>
                  <a:txBody>
                    <a:bodyPr/>
                    <a:lstStyle/>
                    <a:p>
                      <a:pPr algn="ctr"/>
                      <a:r>
                        <a:rPr lang="en-IN" sz="1600" dirty="0">
                          <a:solidFill>
                            <a:srgbClr val="141414"/>
                          </a:solidFill>
                        </a:rPr>
                        <a:t>.</a:t>
                      </a:r>
                    </a:p>
                  </a:txBody>
                  <a:tcPr marL="36754" marR="36754"/>
                </a:tc>
                <a:tc>
                  <a:txBody>
                    <a:bodyPr/>
                    <a:lstStyle/>
                    <a:p>
                      <a:pPr algn="ctr"/>
                      <a:r>
                        <a:rPr lang="en-IN" sz="1600" dirty="0">
                          <a:solidFill>
                            <a:srgbClr val="141414"/>
                          </a:solidFill>
                        </a:rPr>
                        <a:t>.</a:t>
                      </a:r>
                    </a:p>
                  </a:txBody>
                  <a:tcPr marL="36754" marR="36754"/>
                </a:tc>
                <a:tc>
                  <a:txBody>
                    <a:bodyPr/>
                    <a:lstStyle/>
                    <a:p>
                      <a:pPr algn="ctr"/>
                      <a:r>
                        <a:rPr lang="en-IN" sz="1600" dirty="0">
                          <a:solidFill>
                            <a:srgbClr val="141414"/>
                          </a:solidFill>
                        </a:rPr>
                        <a:t>.</a:t>
                      </a:r>
                    </a:p>
                  </a:txBody>
                  <a:tcPr marL="36754" marR="36754"/>
                </a:tc>
                <a:tc>
                  <a:txBody>
                    <a:bodyPr/>
                    <a:lstStyle/>
                    <a:p>
                      <a:pPr algn="ctr"/>
                      <a:r>
                        <a:rPr lang="en-IN" sz="1600" dirty="0">
                          <a:solidFill>
                            <a:srgbClr val="141414"/>
                          </a:solidFill>
                        </a:rPr>
                        <a:t>.</a:t>
                      </a:r>
                    </a:p>
                  </a:txBody>
                  <a:tcPr marL="36754" marR="36754"/>
                </a:tc>
                <a:tc>
                  <a:txBody>
                    <a:bodyPr/>
                    <a:lstStyle/>
                    <a:p>
                      <a:pPr algn="ctr"/>
                      <a:r>
                        <a:rPr lang="en-IN" sz="1600" dirty="0">
                          <a:solidFill>
                            <a:srgbClr val="141414"/>
                          </a:solidFill>
                        </a:rPr>
                        <a:t>.</a:t>
                      </a:r>
                    </a:p>
                  </a:txBody>
                  <a:tcPr marL="36754" marR="36754"/>
                </a:tc>
                <a:tc>
                  <a:txBody>
                    <a:bodyPr/>
                    <a:lstStyle/>
                    <a:p>
                      <a:pPr algn="ctr"/>
                      <a:r>
                        <a:rPr lang="en-IN" sz="1600" dirty="0">
                          <a:solidFill>
                            <a:srgbClr val="141414"/>
                          </a:solidFill>
                        </a:rPr>
                        <a:t>.</a:t>
                      </a:r>
                    </a:p>
                  </a:txBody>
                  <a:tcPr marL="36754" marR="36754"/>
                </a:tc>
                <a:tc>
                  <a:txBody>
                    <a:bodyPr/>
                    <a:lstStyle/>
                    <a:p>
                      <a:pPr algn="ctr"/>
                      <a:r>
                        <a:rPr lang="en-IN" sz="1600" dirty="0">
                          <a:solidFill>
                            <a:srgbClr val="141414"/>
                          </a:solidFill>
                        </a:rPr>
                        <a:t>.</a:t>
                      </a:r>
                    </a:p>
                  </a:txBody>
                  <a:tcPr marL="36754" marR="36754"/>
                </a:tc>
                <a:tc>
                  <a:txBody>
                    <a:bodyPr/>
                    <a:lstStyle/>
                    <a:p>
                      <a:pPr algn="ctr"/>
                      <a:r>
                        <a:rPr lang="en-IN" sz="1600" dirty="0">
                          <a:solidFill>
                            <a:srgbClr val="141414"/>
                          </a:solidFill>
                        </a:rPr>
                        <a:t>.</a:t>
                      </a:r>
                    </a:p>
                  </a:txBody>
                  <a:tcPr marL="36754" marR="36754"/>
                </a:tc>
                <a:tc>
                  <a:txBody>
                    <a:bodyPr/>
                    <a:lstStyle/>
                    <a:p>
                      <a:pPr algn="ctr"/>
                      <a:r>
                        <a:rPr lang="en-IN" sz="1600" dirty="0">
                          <a:solidFill>
                            <a:srgbClr val="141414"/>
                          </a:solidFill>
                        </a:rPr>
                        <a:t>.</a:t>
                      </a:r>
                    </a:p>
                  </a:txBody>
                  <a:tcPr marL="36754" marR="36754"/>
                </a:tc>
                <a:extLst>
                  <a:ext uri="{0D108BD9-81ED-4DB2-BD59-A6C34878D82A}">
                    <a16:rowId xmlns:a16="http://schemas.microsoft.com/office/drawing/2014/main" val="1220999096"/>
                  </a:ext>
                </a:extLst>
              </a:tr>
              <a:tr h="338380">
                <a:tc>
                  <a:txBody>
                    <a:bodyPr/>
                    <a:lstStyle/>
                    <a:p>
                      <a:pPr algn="ctr"/>
                      <a:r>
                        <a:rPr lang="en-IN" sz="1600" dirty="0">
                          <a:solidFill>
                            <a:srgbClr val="141414"/>
                          </a:solidFill>
                        </a:rPr>
                        <a:t>.5</a:t>
                      </a:r>
                    </a:p>
                  </a:txBody>
                  <a:tcPr marL="36754" marR="36754"/>
                </a:tc>
                <a:tc>
                  <a:txBody>
                    <a:bodyPr/>
                    <a:lstStyle/>
                    <a:p>
                      <a:r>
                        <a:rPr lang="en-IN" sz="1600" dirty="0">
                          <a:solidFill>
                            <a:srgbClr val="141414"/>
                          </a:solidFill>
                        </a:rPr>
                        <a:t>.6915</a:t>
                      </a:r>
                    </a:p>
                  </a:txBody>
                  <a:tcPr marL="36754" marR="36754"/>
                </a:tc>
                <a:tc>
                  <a:txBody>
                    <a:bodyPr/>
                    <a:lstStyle/>
                    <a:p>
                      <a:r>
                        <a:rPr lang="en-IN" sz="1600" dirty="0">
                          <a:solidFill>
                            <a:srgbClr val="141414"/>
                          </a:solidFill>
                        </a:rPr>
                        <a:t>.6950</a:t>
                      </a:r>
                    </a:p>
                  </a:txBody>
                  <a:tcPr marL="36754" marR="36754"/>
                </a:tc>
                <a:tc>
                  <a:txBody>
                    <a:bodyPr/>
                    <a:lstStyle/>
                    <a:p>
                      <a:r>
                        <a:rPr lang="en-IN" sz="1600" dirty="0">
                          <a:solidFill>
                            <a:srgbClr val="141414"/>
                          </a:solidFill>
                        </a:rPr>
                        <a:t>.6985</a:t>
                      </a:r>
                    </a:p>
                  </a:txBody>
                  <a:tcPr marL="36754" marR="36754"/>
                </a:tc>
                <a:tc>
                  <a:txBody>
                    <a:bodyPr/>
                    <a:lstStyle/>
                    <a:p>
                      <a:r>
                        <a:rPr lang="en-IN" sz="1600" dirty="0">
                          <a:solidFill>
                            <a:srgbClr val="141414"/>
                          </a:solidFill>
                        </a:rPr>
                        <a:t>.7019</a:t>
                      </a:r>
                    </a:p>
                  </a:txBody>
                  <a:tcPr marL="36754" marR="36754"/>
                </a:tc>
                <a:tc>
                  <a:txBody>
                    <a:bodyPr/>
                    <a:lstStyle/>
                    <a:p>
                      <a:r>
                        <a:rPr lang="en-IN" sz="1600" dirty="0">
                          <a:solidFill>
                            <a:srgbClr val="141414"/>
                          </a:solidFill>
                        </a:rPr>
                        <a:t>.7054</a:t>
                      </a:r>
                    </a:p>
                  </a:txBody>
                  <a:tcPr marL="36754" marR="36754"/>
                </a:tc>
                <a:tc>
                  <a:txBody>
                    <a:bodyPr/>
                    <a:lstStyle/>
                    <a:p>
                      <a:r>
                        <a:rPr lang="en-IN" sz="1600" dirty="0">
                          <a:solidFill>
                            <a:srgbClr val="141414"/>
                          </a:solidFill>
                        </a:rPr>
                        <a:t>.7088</a:t>
                      </a:r>
                    </a:p>
                  </a:txBody>
                  <a:tcPr marL="36754" marR="36754"/>
                </a:tc>
                <a:tc>
                  <a:txBody>
                    <a:bodyPr/>
                    <a:lstStyle/>
                    <a:p>
                      <a:r>
                        <a:rPr lang="en-IN" sz="1600" dirty="0">
                          <a:solidFill>
                            <a:srgbClr val="141414"/>
                          </a:solidFill>
                        </a:rPr>
                        <a:t>.7123</a:t>
                      </a:r>
                    </a:p>
                  </a:txBody>
                  <a:tcPr marL="36754" marR="36754"/>
                </a:tc>
                <a:tc>
                  <a:txBody>
                    <a:bodyPr/>
                    <a:lstStyle/>
                    <a:p>
                      <a:r>
                        <a:rPr lang="en-IN" sz="1600" dirty="0">
                          <a:solidFill>
                            <a:srgbClr val="141414"/>
                          </a:solidFill>
                        </a:rPr>
                        <a:t>.7157</a:t>
                      </a:r>
                    </a:p>
                  </a:txBody>
                  <a:tcPr marL="36754" marR="36754"/>
                </a:tc>
                <a:tc>
                  <a:txBody>
                    <a:bodyPr/>
                    <a:lstStyle/>
                    <a:p>
                      <a:r>
                        <a:rPr lang="en-IN" sz="1600" dirty="0">
                          <a:solidFill>
                            <a:srgbClr val="141414"/>
                          </a:solidFill>
                        </a:rPr>
                        <a:t>.7190</a:t>
                      </a:r>
                    </a:p>
                  </a:txBody>
                  <a:tcPr marL="36754" marR="36754"/>
                </a:tc>
                <a:tc>
                  <a:txBody>
                    <a:bodyPr/>
                    <a:lstStyle/>
                    <a:p>
                      <a:r>
                        <a:rPr lang="en-IN" sz="1600" dirty="0">
                          <a:solidFill>
                            <a:srgbClr val="141414"/>
                          </a:solidFill>
                        </a:rPr>
                        <a:t>.7224</a:t>
                      </a:r>
                    </a:p>
                  </a:txBody>
                  <a:tcPr marL="36754" marR="36754"/>
                </a:tc>
                <a:extLst>
                  <a:ext uri="{0D108BD9-81ED-4DB2-BD59-A6C34878D82A}">
                    <a16:rowId xmlns:a16="http://schemas.microsoft.com/office/drawing/2014/main" val="538360563"/>
                  </a:ext>
                </a:extLst>
              </a:tr>
              <a:tr h="338380">
                <a:tc>
                  <a:txBody>
                    <a:bodyPr/>
                    <a:lstStyle/>
                    <a:p>
                      <a:pPr algn="ctr"/>
                      <a:r>
                        <a:rPr lang="en-IN" sz="1600" dirty="0">
                          <a:solidFill>
                            <a:srgbClr val="141414"/>
                          </a:solidFill>
                        </a:rPr>
                        <a:t>.6</a:t>
                      </a:r>
                    </a:p>
                  </a:txBody>
                  <a:tcPr marL="36754" marR="36754"/>
                </a:tc>
                <a:tc>
                  <a:txBody>
                    <a:bodyPr/>
                    <a:lstStyle/>
                    <a:p>
                      <a:r>
                        <a:rPr lang="en-IN" sz="1600" dirty="0">
                          <a:solidFill>
                            <a:srgbClr val="141414"/>
                          </a:solidFill>
                        </a:rPr>
                        <a:t>.7257</a:t>
                      </a:r>
                    </a:p>
                  </a:txBody>
                  <a:tcPr marL="36754" marR="36754"/>
                </a:tc>
                <a:tc>
                  <a:txBody>
                    <a:bodyPr/>
                    <a:lstStyle/>
                    <a:p>
                      <a:r>
                        <a:rPr lang="en-IN" sz="1600" dirty="0">
                          <a:solidFill>
                            <a:srgbClr val="141414"/>
                          </a:solidFill>
                        </a:rPr>
                        <a:t>.7291</a:t>
                      </a:r>
                    </a:p>
                  </a:txBody>
                  <a:tcPr marL="36754" marR="36754"/>
                </a:tc>
                <a:tc>
                  <a:txBody>
                    <a:bodyPr/>
                    <a:lstStyle/>
                    <a:p>
                      <a:r>
                        <a:rPr lang="en-IN" sz="1600" dirty="0">
                          <a:solidFill>
                            <a:srgbClr val="141414"/>
                          </a:solidFill>
                        </a:rPr>
                        <a:t>.7324</a:t>
                      </a:r>
                    </a:p>
                  </a:txBody>
                  <a:tcPr marL="36754" marR="36754"/>
                </a:tc>
                <a:tc>
                  <a:txBody>
                    <a:bodyPr/>
                    <a:lstStyle/>
                    <a:p>
                      <a:r>
                        <a:rPr lang="en-IN" sz="1600" dirty="0">
                          <a:solidFill>
                            <a:srgbClr val="141414"/>
                          </a:solidFill>
                        </a:rPr>
                        <a:t>.7357</a:t>
                      </a:r>
                    </a:p>
                  </a:txBody>
                  <a:tcPr marL="36754" marR="36754"/>
                </a:tc>
                <a:tc>
                  <a:txBody>
                    <a:bodyPr/>
                    <a:lstStyle/>
                    <a:p>
                      <a:r>
                        <a:rPr lang="en-IN" sz="1600" dirty="0">
                          <a:solidFill>
                            <a:srgbClr val="141414"/>
                          </a:solidFill>
                        </a:rPr>
                        <a:t>.7389</a:t>
                      </a:r>
                    </a:p>
                  </a:txBody>
                  <a:tcPr marL="36754" marR="36754"/>
                </a:tc>
                <a:tc>
                  <a:txBody>
                    <a:bodyPr/>
                    <a:lstStyle/>
                    <a:p>
                      <a:r>
                        <a:rPr lang="en-IN" sz="1600" dirty="0">
                          <a:solidFill>
                            <a:srgbClr val="141414"/>
                          </a:solidFill>
                        </a:rPr>
                        <a:t>.7422</a:t>
                      </a:r>
                    </a:p>
                  </a:txBody>
                  <a:tcPr marL="36754" marR="36754"/>
                </a:tc>
                <a:tc>
                  <a:txBody>
                    <a:bodyPr/>
                    <a:lstStyle/>
                    <a:p>
                      <a:r>
                        <a:rPr lang="en-IN" sz="1600" dirty="0">
                          <a:solidFill>
                            <a:srgbClr val="141414"/>
                          </a:solidFill>
                        </a:rPr>
                        <a:t>.7454</a:t>
                      </a:r>
                    </a:p>
                  </a:txBody>
                  <a:tcPr marL="36754" marR="36754"/>
                </a:tc>
                <a:tc>
                  <a:txBody>
                    <a:bodyPr/>
                    <a:lstStyle/>
                    <a:p>
                      <a:r>
                        <a:rPr lang="en-IN" sz="1600" dirty="0">
                          <a:solidFill>
                            <a:srgbClr val="141414"/>
                          </a:solidFill>
                        </a:rPr>
                        <a:t>.7486</a:t>
                      </a:r>
                    </a:p>
                  </a:txBody>
                  <a:tcPr marL="36754" marR="36754"/>
                </a:tc>
                <a:tc>
                  <a:txBody>
                    <a:bodyPr/>
                    <a:lstStyle/>
                    <a:p>
                      <a:r>
                        <a:rPr lang="en-IN" sz="1600" dirty="0">
                          <a:solidFill>
                            <a:srgbClr val="141414"/>
                          </a:solidFill>
                        </a:rPr>
                        <a:t>.7517</a:t>
                      </a:r>
                    </a:p>
                  </a:txBody>
                  <a:tcPr marL="36754" marR="36754"/>
                </a:tc>
                <a:tc>
                  <a:txBody>
                    <a:bodyPr/>
                    <a:lstStyle/>
                    <a:p>
                      <a:r>
                        <a:rPr lang="en-IN" sz="1600" dirty="0">
                          <a:solidFill>
                            <a:srgbClr val="141414"/>
                          </a:solidFill>
                        </a:rPr>
                        <a:t>.7549</a:t>
                      </a:r>
                    </a:p>
                  </a:txBody>
                  <a:tcPr marL="36754" marR="36754"/>
                </a:tc>
                <a:extLst>
                  <a:ext uri="{0D108BD9-81ED-4DB2-BD59-A6C34878D82A}">
                    <a16:rowId xmlns:a16="http://schemas.microsoft.com/office/drawing/2014/main" val="1898084904"/>
                  </a:ext>
                </a:extLst>
              </a:tr>
              <a:tr h="338380">
                <a:tc>
                  <a:txBody>
                    <a:bodyPr/>
                    <a:lstStyle/>
                    <a:p>
                      <a:pPr algn="ctr"/>
                      <a:r>
                        <a:rPr lang="en-IN" sz="1600" dirty="0">
                          <a:solidFill>
                            <a:srgbClr val="141414"/>
                          </a:solidFill>
                        </a:rPr>
                        <a:t>.7</a:t>
                      </a:r>
                    </a:p>
                  </a:txBody>
                  <a:tcPr marL="36754" marR="36754"/>
                </a:tc>
                <a:tc>
                  <a:txBody>
                    <a:bodyPr/>
                    <a:lstStyle/>
                    <a:p>
                      <a:r>
                        <a:rPr lang="en-IN" sz="1600" dirty="0">
                          <a:solidFill>
                            <a:srgbClr val="141414"/>
                          </a:solidFill>
                          <a:effectLst>
                            <a:glow rad="254000">
                              <a:schemeClr val="accent3">
                                <a:satMod val="175000"/>
                                <a:alpha val="25000"/>
                              </a:schemeClr>
                            </a:glow>
                          </a:effectLst>
                        </a:rPr>
                        <a:t>.7580</a:t>
                      </a:r>
                    </a:p>
                  </a:txBody>
                  <a:tcPr marL="36754" marR="36754"/>
                </a:tc>
                <a:tc>
                  <a:txBody>
                    <a:bodyPr/>
                    <a:lstStyle/>
                    <a:p>
                      <a:r>
                        <a:rPr lang="en-IN" sz="1600" dirty="0">
                          <a:solidFill>
                            <a:srgbClr val="141414"/>
                          </a:solidFill>
                        </a:rPr>
                        <a:t>.7611</a:t>
                      </a:r>
                    </a:p>
                  </a:txBody>
                  <a:tcPr marL="36754" marR="36754"/>
                </a:tc>
                <a:tc>
                  <a:txBody>
                    <a:bodyPr/>
                    <a:lstStyle/>
                    <a:p>
                      <a:r>
                        <a:rPr lang="en-IN" sz="1600" dirty="0">
                          <a:solidFill>
                            <a:srgbClr val="141414"/>
                          </a:solidFill>
                        </a:rPr>
                        <a:t>.7642</a:t>
                      </a:r>
                    </a:p>
                  </a:txBody>
                  <a:tcPr marL="36754" marR="36754"/>
                </a:tc>
                <a:tc>
                  <a:txBody>
                    <a:bodyPr/>
                    <a:lstStyle/>
                    <a:p>
                      <a:r>
                        <a:rPr lang="en-IN" sz="1600" dirty="0">
                          <a:solidFill>
                            <a:srgbClr val="141414"/>
                          </a:solidFill>
                        </a:rPr>
                        <a:t>.7673</a:t>
                      </a:r>
                    </a:p>
                  </a:txBody>
                  <a:tcPr marL="36754" marR="36754"/>
                </a:tc>
                <a:tc>
                  <a:txBody>
                    <a:bodyPr/>
                    <a:lstStyle/>
                    <a:p>
                      <a:r>
                        <a:rPr lang="en-IN" sz="1600" dirty="0">
                          <a:solidFill>
                            <a:srgbClr val="141414"/>
                          </a:solidFill>
                        </a:rPr>
                        <a:t>.7704</a:t>
                      </a:r>
                    </a:p>
                  </a:txBody>
                  <a:tcPr marL="36754" marR="36754"/>
                </a:tc>
                <a:tc>
                  <a:txBody>
                    <a:bodyPr/>
                    <a:lstStyle/>
                    <a:p>
                      <a:r>
                        <a:rPr lang="en-IN" sz="1600" dirty="0">
                          <a:solidFill>
                            <a:srgbClr val="141414"/>
                          </a:solidFill>
                        </a:rPr>
                        <a:t>.7734</a:t>
                      </a:r>
                    </a:p>
                  </a:txBody>
                  <a:tcPr marL="36754" marR="36754"/>
                </a:tc>
                <a:tc>
                  <a:txBody>
                    <a:bodyPr/>
                    <a:lstStyle/>
                    <a:p>
                      <a:r>
                        <a:rPr lang="en-IN" sz="1600" dirty="0">
                          <a:solidFill>
                            <a:srgbClr val="141414"/>
                          </a:solidFill>
                        </a:rPr>
                        <a:t>.7764</a:t>
                      </a:r>
                    </a:p>
                  </a:txBody>
                  <a:tcPr marL="36754" marR="36754"/>
                </a:tc>
                <a:tc>
                  <a:txBody>
                    <a:bodyPr/>
                    <a:lstStyle/>
                    <a:p>
                      <a:r>
                        <a:rPr lang="en-IN" sz="1600" dirty="0">
                          <a:solidFill>
                            <a:srgbClr val="141414"/>
                          </a:solidFill>
                        </a:rPr>
                        <a:t>.7794</a:t>
                      </a:r>
                    </a:p>
                  </a:txBody>
                  <a:tcPr marL="36754" marR="36754"/>
                </a:tc>
                <a:tc>
                  <a:txBody>
                    <a:bodyPr/>
                    <a:lstStyle/>
                    <a:p>
                      <a:r>
                        <a:rPr lang="en-IN" sz="1600" dirty="0">
                          <a:solidFill>
                            <a:srgbClr val="141414"/>
                          </a:solidFill>
                        </a:rPr>
                        <a:t>.7823</a:t>
                      </a:r>
                    </a:p>
                  </a:txBody>
                  <a:tcPr marL="36754" marR="36754"/>
                </a:tc>
                <a:tc>
                  <a:txBody>
                    <a:bodyPr/>
                    <a:lstStyle/>
                    <a:p>
                      <a:r>
                        <a:rPr lang="en-IN" sz="1600" dirty="0">
                          <a:solidFill>
                            <a:srgbClr val="141414"/>
                          </a:solidFill>
                        </a:rPr>
                        <a:t>.7852</a:t>
                      </a:r>
                    </a:p>
                  </a:txBody>
                  <a:tcPr marL="36754" marR="36754"/>
                </a:tc>
                <a:extLst>
                  <a:ext uri="{0D108BD9-81ED-4DB2-BD59-A6C34878D82A}">
                    <a16:rowId xmlns:a16="http://schemas.microsoft.com/office/drawing/2014/main" val="3501908990"/>
                  </a:ext>
                </a:extLst>
              </a:tr>
              <a:tr h="338380">
                <a:tc>
                  <a:txBody>
                    <a:bodyPr/>
                    <a:lstStyle/>
                    <a:p>
                      <a:pPr algn="ctr"/>
                      <a:r>
                        <a:rPr lang="en-IN" sz="1600" dirty="0">
                          <a:solidFill>
                            <a:srgbClr val="141414"/>
                          </a:solidFill>
                        </a:rPr>
                        <a:t>.8</a:t>
                      </a:r>
                    </a:p>
                  </a:txBody>
                  <a:tcPr marL="36754" marR="36754"/>
                </a:tc>
                <a:tc>
                  <a:txBody>
                    <a:bodyPr/>
                    <a:lstStyle/>
                    <a:p>
                      <a:r>
                        <a:rPr lang="en-IN" sz="1600" dirty="0">
                          <a:solidFill>
                            <a:srgbClr val="141414"/>
                          </a:solidFill>
                        </a:rPr>
                        <a:t>.7881</a:t>
                      </a:r>
                    </a:p>
                  </a:txBody>
                  <a:tcPr marL="36754" marR="36754"/>
                </a:tc>
                <a:tc>
                  <a:txBody>
                    <a:bodyPr/>
                    <a:lstStyle/>
                    <a:p>
                      <a:r>
                        <a:rPr lang="en-IN" sz="1600" dirty="0">
                          <a:solidFill>
                            <a:srgbClr val="141414"/>
                          </a:solidFill>
                        </a:rPr>
                        <a:t>.7910</a:t>
                      </a:r>
                    </a:p>
                  </a:txBody>
                  <a:tcPr marL="36754" marR="36754"/>
                </a:tc>
                <a:tc>
                  <a:txBody>
                    <a:bodyPr/>
                    <a:lstStyle/>
                    <a:p>
                      <a:r>
                        <a:rPr lang="en-IN" sz="1600" dirty="0">
                          <a:solidFill>
                            <a:srgbClr val="141414"/>
                          </a:solidFill>
                        </a:rPr>
                        <a:t>.7939</a:t>
                      </a:r>
                    </a:p>
                  </a:txBody>
                  <a:tcPr marL="36754" marR="36754"/>
                </a:tc>
                <a:tc>
                  <a:txBody>
                    <a:bodyPr/>
                    <a:lstStyle/>
                    <a:p>
                      <a:r>
                        <a:rPr lang="en-IN" sz="1600" dirty="0">
                          <a:solidFill>
                            <a:srgbClr val="141414"/>
                          </a:solidFill>
                        </a:rPr>
                        <a:t>.7967</a:t>
                      </a:r>
                    </a:p>
                  </a:txBody>
                  <a:tcPr marL="36754" marR="36754"/>
                </a:tc>
                <a:tc>
                  <a:txBody>
                    <a:bodyPr/>
                    <a:lstStyle/>
                    <a:p>
                      <a:r>
                        <a:rPr lang="en-IN" sz="1600" dirty="0">
                          <a:solidFill>
                            <a:srgbClr val="141414"/>
                          </a:solidFill>
                        </a:rPr>
                        <a:t>.7995</a:t>
                      </a:r>
                    </a:p>
                  </a:txBody>
                  <a:tcPr marL="36754" marR="36754"/>
                </a:tc>
                <a:tc>
                  <a:txBody>
                    <a:bodyPr/>
                    <a:lstStyle/>
                    <a:p>
                      <a:r>
                        <a:rPr lang="en-IN" sz="1600" dirty="0">
                          <a:solidFill>
                            <a:srgbClr val="141414"/>
                          </a:solidFill>
                        </a:rPr>
                        <a:t>.8023</a:t>
                      </a:r>
                    </a:p>
                  </a:txBody>
                  <a:tcPr marL="36754" marR="36754"/>
                </a:tc>
                <a:tc>
                  <a:txBody>
                    <a:bodyPr/>
                    <a:lstStyle/>
                    <a:p>
                      <a:r>
                        <a:rPr lang="en-IN" sz="1600" dirty="0">
                          <a:solidFill>
                            <a:srgbClr val="141414"/>
                          </a:solidFill>
                        </a:rPr>
                        <a:t>.8051</a:t>
                      </a:r>
                    </a:p>
                  </a:txBody>
                  <a:tcPr marL="36754" marR="36754"/>
                </a:tc>
                <a:tc>
                  <a:txBody>
                    <a:bodyPr/>
                    <a:lstStyle/>
                    <a:p>
                      <a:r>
                        <a:rPr lang="en-IN" sz="1600" dirty="0">
                          <a:solidFill>
                            <a:srgbClr val="141414"/>
                          </a:solidFill>
                        </a:rPr>
                        <a:t>.8078</a:t>
                      </a:r>
                    </a:p>
                  </a:txBody>
                  <a:tcPr marL="36754" marR="36754"/>
                </a:tc>
                <a:tc>
                  <a:txBody>
                    <a:bodyPr/>
                    <a:lstStyle/>
                    <a:p>
                      <a:r>
                        <a:rPr lang="en-IN" sz="1600" dirty="0">
                          <a:solidFill>
                            <a:srgbClr val="141414"/>
                          </a:solidFill>
                        </a:rPr>
                        <a:t>.8106</a:t>
                      </a:r>
                    </a:p>
                  </a:txBody>
                  <a:tcPr marL="36754" marR="36754"/>
                </a:tc>
                <a:tc>
                  <a:txBody>
                    <a:bodyPr/>
                    <a:lstStyle/>
                    <a:p>
                      <a:r>
                        <a:rPr lang="en-IN" sz="1600" dirty="0">
                          <a:solidFill>
                            <a:srgbClr val="141414"/>
                          </a:solidFill>
                        </a:rPr>
                        <a:t>.8133</a:t>
                      </a:r>
                    </a:p>
                  </a:txBody>
                  <a:tcPr marL="36754" marR="36754"/>
                </a:tc>
                <a:extLst>
                  <a:ext uri="{0D108BD9-81ED-4DB2-BD59-A6C34878D82A}">
                    <a16:rowId xmlns:a16="http://schemas.microsoft.com/office/drawing/2014/main" val="243458497"/>
                  </a:ext>
                </a:extLst>
              </a:tr>
              <a:tr h="338380">
                <a:tc>
                  <a:txBody>
                    <a:bodyPr/>
                    <a:lstStyle/>
                    <a:p>
                      <a:pPr algn="ctr"/>
                      <a:r>
                        <a:rPr lang="en-IN" sz="1600" dirty="0">
                          <a:solidFill>
                            <a:srgbClr val="141414"/>
                          </a:solidFill>
                        </a:rPr>
                        <a:t>.9</a:t>
                      </a:r>
                    </a:p>
                  </a:txBody>
                  <a:tcPr marL="36754" marR="36754"/>
                </a:tc>
                <a:tc>
                  <a:txBody>
                    <a:bodyPr/>
                    <a:lstStyle/>
                    <a:p>
                      <a:r>
                        <a:rPr lang="en-IN" sz="1600" dirty="0">
                          <a:solidFill>
                            <a:srgbClr val="141414"/>
                          </a:solidFill>
                        </a:rPr>
                        <a:t>.8159</a:t>
                      </a:r>
                    </a:p>
                  </a:txBody>
                  <a:tcPr marL="36754" marR="36754"/>
                </a:tc>
                <a:tc>
                  <a:txBody>
                    <a:bodyPr/>
                    <a:lstStyle/>
                    <a:p>
                      <a:r>
                        <a:rPr lang="en-IN" sz="1600" dirty="0">
                          <a:solidFill>
                            <a:srgbClr val="141414"/>
                          </a:solidFill>
                        </a:rPr>
                        <a:t>.8186</a:t>
                      </a:r>
                    </a:p>
                  </a:txBody>
                  <a:tcPr marL="36754" marR="36754"/>
                </a:tc>
                <a:tc>
                  <a:txBody>
                    <a:bodyPr/>
                    <a:lstStyle/>
                    <a:p>
                      <a:r>
                        <a:rPr lang="en-IN" sz="1600" dirty="0">
                          <a:solidFill>
                            <a:srgbClr val="141414"/>
                          </a:solidFill>
                        </a:rPr>
                        <a:t>.8212</a:t>
                      </a:r>
                    </a:p>
                  </a:txBody>
                  <a:tcPr marL="36754" marR="36754"/>
                </a:tc>
                <a:tc>
                  <a:txBody>
                    <a:bodyPr/>
                    <a:lstStyle/>
                    <a:p>
                      <a:r>
                        <a:rPr lang="en-IN" sz="1600" dirty="0">
                          <a:solidFill>
                            <a:srgbClr val="141414"/>
                          </a:solidFill>
                        </a:rPr>
                        <a:t>.8238</a:t>
                      </a:r>
                    </a:p>
                  </a:txBody>
                  <a:tcPr marL="36754" marR="36754"/>
                </a:tc>
                <a:tc>
                  <a:txBody>
                    <a:bodyPr/>
                    <a:lstStyle/>
                    <a:p>
                      <a:r>
                        <a:rPr lang="en-IN" sz="1600" dirty="0">
                          <a:solidFill>
                            <a:srgbClr val="141414"/>
                          </a:solidFill>
                        </a:rPr>
                        <a:t>.8264</a:t>
                      </a:r>
                    </a:p>
                  </a:txBody>
                  <a:tcPr marL="36754" marR="36754"/>
                </a:tc>
                <a:tc>
                  <a:txBody>
                    <a:bodyPr/>
                    <a:lstStyle/>
                    <a:p>
                      <a:r>
                        <a:rPr lang="en-IN" sz="1600" dirty="0">
                          <a:solidFill>
                            <a:srgbClr val="141414"/>
                          </a:solidFill>
                        </a:rPr>
                        <a:t>.8289</a:t>
                      </a:r>
                    </a:p>
                  </a:txBody>
                  <a:tcPr marL="36754" marR="36754"/>
                </a:tc>
                <a:tc>
                  <a:txBody>
                    <a:bodyPr/>
                    <a:lstStyle/>
                    <a:p>
                      <a:r>
                        <a:rPr lang="en-IN" sz="1600" dirty="0">
                          <a:solidFill>
                            <a:srgbClr val="141414"/>
                          </a:solidFill>
                        </a:rPr>
                        <a:t>.8315</a:t>
                      </a:r>
                    </a:p>
                  </a:txBody>
                  <a:tcPr marL="36754" marR="36754"/>
                </a:tc>
                <a:tc>
                  <a:txBody>
                    <a:bodyPr/>
                    <a:lstStyle/>
                    <a:p>
                      <a:r>
                        <a:rPr lang="en-IN" sz="1600" dirty="0">
                          <a:solidFill>
                            <a:srgbClr val="141414"/>
                          </a:solidFill>
                        </a:rPr>
                        <a:t>.8340</a:t>
                      </a:r>
                    </a:p>
                  </a:txBody>
                  <a:tcPr marL="36754" marR="36754"/>
                </a:tc>
                <a:tc>
                  <a:txBody>
                    <a:bodyPr/>
                    <a:lstStyle/>
                    <a:p>
                      <a:r>
                        <a:rPr lang="en-IN" sz="1600" dirty="0">
                          <a:solidFill>
                            <a:srgbClr val="141414"/>
                          </a:solidFill>
                        </a:rPr>
                        <a:t>.8365</a:t>
                      </a:r>
                    </a:p>
                  </a:txBody>
                  <a:tcPr marL="36754" marR="36754"/>
                </a:tc>
                <a:tc>
                  <a:txBody>
                    <a:bodyPr/>
                    <a:lstStyle/>
                    <a:p>
                      <a:r>
                        <a:rPr lang="en-IN" sz="1600" dirty="0">
                          <a:solidFill>
                            <a:srgbClr val="141414"/>
                          </a:solidFill>
                        </a:rPr>
                        <a:t>.8389</a:t>
                      </a:r>
                    </a:p>
                  </a:txBody>
                  <a:tcPr marL="36754" marR="36754"/>
                </a:tc>
                <a:extLst>
                  <a:ext uri="{0D108BD9-81ED-4DB2-BD59-A6C34878D82A}">
                    <a16:rowId xmlns:a16="http://schemas.microsoft.com/office/drawing/2014/main" val="306620054"/>
                  </a:ext>
                </a:extLst>
              </a:tr>
              <a:tr h="338380">
                <a:tc>
                  <a:txBody>
                    <a:bodyPr/>
                    <a:lstStyle/>
                    <a:p>
                      <a:pPr algn="ctr"/>
                      <a:r>
                        <a:rPr lang="en-IN" sz="1600" dirty="0">
                          <a:solidFill>
                            <a:srgbClr val="141414"/>
                          </a:solidFill>
                        </a:rPr>
                        <a:t>.</a:t>
                      </a:r>
                    </a:p>
                  </a:txBody>
                  <a:tcPr marL="36754" marR="36754"/>
                </a:tc>
                <a:tc>
                  <a:txBody>
                    <a:bodyPr/>
                    <a:lstStyle/>
                    <a:p>
                      <a:pPr algn="ctr"/>
                      <a:r>
                        <a:rPr lang="en-IN" sz="1600" dirty="0">
                          <a:solidFill>
                            <a:srgbClr val="141414"/>
                          </a:solidFill>
                        </a:rPr>
                        <a:t>.</a:t>
                      </a:r>
                    </a:p>
                  </a:txBody>
                  <a:tcPr marL="36754" marR="36754"/>
                </a:tc>
                <a:tc>
                  <a:txBody>
                    <a:bodyPr/>
                    <a:lstStyle/>
                    <a:p>
                      <a:pPr algn="ctr"/>
                      <a:r>
                        <a:rPr lang="en-IN" sz="1600" dirty="0">
                          <a:solidFill>
                            <a:srgbClr val="141414"/>
                          </a:solidFill>
                        </a:rPr>
                        <a:t>.</a:t>
                      </a:r>
                    </a:p>
                  </a:txBody>
                  <a:tcPr marL="36754" marR="36754"/>
                </a:tc>
                <a:tc>
                  <a:txBody>
                    <a:bodyPr/>
                    <a:lstStyle/>
                    <a:p>
                      <a:pPr algn="ctr"/>
                      <a:r>
                        <a:rPr lang="en-IN" sz="1600" dirty="0">
                          <a:solidFill>
                            <a:srgbClr val="141414"/>
                          </a:solidFill>
                        </a:rPr>
                        <a:t>.</a:t>
                      </a:r>
                    </a:p>
                  </a:txBody>
                  <a:tcPr marL="36754" marR="36754"/>
                </a:tc>
                <a:tc>
                  <a:txBody>
                    <a:bodyPr/>
                    <a:lstStyle/>
                    <a:p>
                      <a:pPr algn="ctr"/>
                      <a:r>
                        <a:rPr lang="en-IN" sz="1600" dirty="0">
                          <a:solidFill>
                            <a:srgbClr val="141414"/>
                          </a:solidFill>
                        </a:rPr>
                        <a:t>.</a:t>
                      </a:r>
                    </a:p>
                  </a:txBody>
                  <a:tcPr marL="36754" marR="36754"/>
                </a:tc>
                <a:tc>
                  <a:txBody>
                    <a:bodyPr/>
                    <a:lstStyle/>
                    <a:p>
                      <a:pPr algn="ctr"/>
                      <a:r>
                        <a:rPr lang="en-IN" sz="1600" dirty="0">
                          <a:solidFill>
                            <a:srgbClr val="141414"/>
                          </a:solidFill>
                        </a:rPr>
                        <a:t>.</a:t>
                      </a:r>
                    </a:p>
                  </a:txBody>
                  <a:tcPr marL="36754" marR="36754"/>
                </a:tc>
                <a:tc>
                  <a:txBody>
                    <a:bodyPr/>
                    <a:lstStyle/>
                    <a:p>
                      <a:pPr algn="ctr"/>
                      <a:r>
                        <a:rPr lang="en-IN" sz="1600" dirty="0">
                          <a:solidFill>
                            <a:srgbClr val="141414"/>
                          </a:solidFill>
                        </a:rPr>
                        <a:t>.</a:t>
                      </a:r>
                    </a:p>
                  </a:txBody>
                  <a:tcPr marL="36754" marR="36754"/>
                </a:tc>
                <a:tc>
                  <a:txBody>
                    <a:bodyPr/>
                    <a:lstStyle/>
                    <a:p>
                      <a:pPr algn="ctr"/>
                      <a:r>
                        <a:rPr lang="en-IN" sz="1600" dirty="0">
                          <a:solidFill>
                            <a:srgbClr val="141414"/>
                          </a:solidFill>
                        </a:rPr>
                        <a:t>.</a:t>
                      </a:r>
                    </a:p>
                  </a:txBody>
                  <a:tcPr marL="36754" marR="36754"/>
                </a:tc>
                <a:tc>
                  <a:txBody>
                    <a:bodyPr/>
                    <a:lstStyle/>
                    <a:p>
                      <a:pPr algn="ctr"/>
                      <a:r>
                        <a:rPr lang="en-IN" sz="1600" dirty="0">
                          <a:solidFill>
                            <a:srgbClr val="141414"/>
                          </a:solidFill>
                        </a:rPr>
                        <a:t>.</a:t>
                      </a:r>
                    </a:p>
                  </a:txBody>
                  <a:tcPr marL="36754" marR="36754"/>
                </a:tc>
                <a:tc>
                  <a:txBody>
                    <a:bodyPr/>
                    <a:lstStyle/>
                    <a:p>
                      <a:pPr algn="ctr"/>
                      <a:r>
                        <a:rPr lang="en-IN" sz="1600" dirty="0">
                          <a:solidFill>
                            <a:srgbClr val="141414"/>
                          </a:solidFill>
                        </a:rPr>
                        <a:t>.</a:t>
                      </a:r>
                    </a:p>
                  </a:txBody>
                  <a:tcPr marL="36754" marR="36754"/>
                </a:tc>
                <a:tc>
                  <a:txBody>
                    <a:bodyPr/>
                    <a:lstStyle/>
                    <a:p>
                      <a:pPr algn="ctr"/>
                      <a:r>
                        <a:rPr lang="en-IN" sz="1600" dirty="0">
                          <a:solidFill>
                            <a:srgbClr val="141414"/>
                          </a:solidFill>
                        </a:rPr>
                        <a:t>.</a:t>
                      </a:r>
                    </a:p>
                  </a:txBody>
                  <a:tcPr marL="36754" marR="36754"/>
                </a:tc>
                <a:extLst>
                  <a:ext uri="{0D108BD9-81ED-4DB2-BD59-A6C34878D82A}">
                    <a16:rowId xmlns:a16="http://schemas.microsoft.com/office/drawing/2014/main" val="1116002432"/>
                  </a:ext>
                </a:extLst>
              </a:tr>
            </a:tbl>
          </a:graphicData>
        </a:graphic>
      </p:graphicFrame>
      <p:graphicFrame>
        <p:nvGraphicFramePr>
          <p:cNvPr id="9" name="Object 4" descr="Begin equation. P of z less than .7 equals 0.7580. End equation. ">
            <a:extLst>
              <a:ext uri="{FF2B5EF4-FFF2-40B4-BE49-F238E27FC236}">
                <a16:creationId xmlns:a16="http://schemas.microsoft.com/office/drawing/2014/main" id="{4C1469DD-D1E2-4618-93E1-C21DF6354B57}"/>
              </a:ext>
            </a:extLst>
          </p:cNvPr>
          <p:cNvGraphicFramePr>
            <a:graphicFrameLocks noGrp="1" noChangeAspect="1"/>
          </p:cNvGraphicFramePr>
          <p:nvPr>
            <p:ph sz="half" idx="10"/>
            <p:extLst>
              <p:ext uri="{D42A27DB-BD31-4B8C-83A1-F6EECF244321}">
                <p14:modId xmlns:p14="http://schemas.microsoft.com/office/powerpoint/2010/main" val="2230618403"/>
              </p:ext>
            </p:extLst>
          </p:nvPr>
        </p:nvGraphicFramePr>
        <p:xfrm>
          <a:off x="4787900" y="5842102"/>
          <a:ext cx="2472436" cy="372066"/>
        </p:xfrm>
        <a:graphic>
          <a:graphicData uri="http://schemas.openxmlformats.org/presentationml/2006/ole">
            <mc:AlternateContent xmlns:mc="http://schemas.openxmlformats.org/markup-compatibility/2006">
              <mc:Choice xmlns:v="urn:schemas-microsoft-com:vml" Requires="v">
                <p:oleObj name="Equation" r:id="rId2" imgW="2616120" imgH="393480" progId="Equation.DSMT4">
                  <p:embed/>
                </p:oleObj>
              </mc:Choice>
              <mc:Fallback>
                <p:oleObj name="Equation" r:id="rId2" imgW="2616120" imgH="393480" progId="Equation.DSMT4">
                  <p:embed/>
                  <p:pic>
                    <p:nvPicPr>
                      <p:cNvPr id="9" name="Object 4" descr="Begin equation. P of z less than .7 equals 0.7580. End equation. ">
                        <a:extLst>
                          <a:ext uri="{FF2B5EF4-FFF2-40B4-BE49-F238E27FC236}">
                            <a16:creationId xmlns:a16="http://schemas.microsoft.com/office/drawing/2014/main" id="{4C1469DD-D1E2-4618-93E1-C21DF6354B57}"/>
                          </a:ext>
                        </a:extLst>
                      </p:cNvPr>
                      <p:cNvPicPr/>
                      <p:nvPr/>
                    </p:nvPicPr>
                    <p:blipFill>
                      <a:blip r:embed="rId3"/>
                      <a:stretch>
                        <a:fillRect/>
                      </a:stretch>
                    </p:blipFill>
                    <p:spPr>
                      <a:xfrm>
                        <a:off x="4787900" y="5842102"/>
                        <a:ext cx="2472436" cy="372066"/>
                      </a:xfrm>
                      <a:prstGeom prst="rect">
                        <a:avLst/>
                      </a:prstGeom>
                    </p:spPr>
                  </p:pic>
                </p:oleObj>
              </mc:Fallback>
            </mc:AlternateContent>
          </a:graphicData>
        </a:graphic>
      </p:graphicFrame>
      <p:sp>
        <p:nvSpPr>
          <p:cNvPr id="6" name="Title 1">
            <a:extLst>
              <a:ext uri="{FF2B5EF4-FFF2-40B4-BE49-F238E27FC236}">
                <a16:creationId xmlns:a16="http://schemas.microsoft.com/office/drawing/2014/main" id="{6358424C-E5E8-2D24-ADCC-B370B2C650BC}"/>
              </a:ext>
            </a:extLst>
          </p:cNvPr>
          <p:cNvSpPr>
            <a:spLocks noGrp="1"/>
          </p:cNvSpPr>
          <p:nvPr>
            <p:ph type="title"/>
          </p:nvPr>
        </p:nvSpPr>
        <p:spPr>
          <a:xfrm>
            <a:off x="476843" y="473245"/>
            <a:ext cx="11241915" cy="1217447"/>
          </a:xfrm>
        </p:spPr>
        <p:txBody>
          <a:bodyPr/>
          <a:lstStyle/>
          <a:p>
            <a:r>
              <a:rPr lang="en-US" dirty="0"/>
              <a:t>Standard </a:t>
            </a:r>
            <a:r>
              <a:rPr lang="en-US" sz="3400" dirty="0"/>
              <a:t>Normal Probability Distribution (7 of 12)</a:t>
            </a:r>
            <a:endParaRPr lang="en-IN" sz="3400" dirty="0"/>
          </a:p>
        </p:txBody>
      </p:sp>
    </p:spTree>
    <p:extLst>
      <p:ext uri="{BB962C8B-B14F-4D97-AF65-F5344CB8AC3E}">
        <p14:creationId xmlns:p14="http://schemas.microsoft.com/office/powerpoint/2010/main" val="735452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Probability Distributions (1 of 2)</a:t>
            </a:r>
            <a:endParaRPr lang="en-IN"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sz="2200" dirty="0"/>
              <a:t>A continuous random variable can assume </a:t>
            </a:r>
            <a:r>
              <a:rPr lang="en-US" sz="2200" b="1" dirty="0"/>
              <a:t>any value in an interval on the real </a:t>
            </a:r>
            <a:r>
              <a:rPr lang="en-US" sz="2200" dirty="0"/>
              <a:t>line or in a collection of intervals.</a:t>
            </a:r>
          </a:p>
          <a:p>
            <a:pPr>
              <a:buFont typeface="Arial" panose="020B0604020202020204" pitchFamily="34" charset="0"/>
              <a:buChar char="•"/>
            </a:pPr>
            <a:r>
              <a:rPr lang="en-US" sz="2200" dirty="0"/>
              <a:t>It is </a:t>
            </a:r>
            <a:r>
              <a:rPr lang="en-US" sz="2200" b="1" dirty="0"/>
              <a:t>not possible </a:t>
            </a:r>
            <a:r>
              <a:rPr lang="en-US" sz="2200" dirty="0"/>
              <a:t>to talk about the </a:t>
            </a:r>
            <a:r>
              <a:rPr lang="en-US" sz="2200" b="1" dirty="0"/>
              <a:t>probability of </a:t>
            </a:r>
            <a:r>
              <a:rPr lang="en-US" sz="2200" dirty="0"/>
              <a:t>the random variable assuming </a:t>
            </a:r>
            <a:r>
              <a:rPr lang="en-US" sz="2200" b="1" dirty="0"/>
              <a:t>a particular value</a:t>
            </a:r>
            <a:r>
              <a:rPr lang="en-US" sz="2200" dirty="0"/>
              <a:t>.</a:t>
            </a:r>
          </a:p>
          <a:p>
            <a:pPr>
              <a:buFont typeface="Arial" panose="020B0604020202020204" pitchFamily="34" charset="0"/>
              <a:buChar char="•"/>
            </a:pPr>
            <a:r>
              <a:rPr lang="en-US" sz="2200" dirty="0"/>
              <a:t>Instead, we talk about the probability of the random variable assuming a value </a:t>
            </a:r>
            <a:r>
              <a:rPr lang="en-US" sz="2200" b="1" dirty="0"/>
              <a:t>within a given interval</a:t>
            </a:r>
            <a:r>
              <a:rPr lang="en-US" sz="2200" dirty="0"/>
              <a:t>.</a:t>
            </a:r>
          </a:p>
        </p:txBody>
      </p:sp>
    </p:spTree>
    <p:extLst>
      <p:ext uri="{BB962C8B-B14F-4D97-AF65-F5344CB8AC3E}">
        <p14:creationId xmlns:p14="http://schemas.microsoft.com/office/powerpoint/2010/main" val="4277751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sz="half" idx="1"/>
          </p:nvPr>
        </p:nvSpPr>
        <p:spPr>
          <a:xfrm>
            <a:off x="476843" y="1825625"/>
            <a:ext cx="11089682" cy="506095"/>
          </a:xfrm>
        </p:spPr>
        <p:txBody>
          <a:bodyPr/>
          <a:lstStyle/>
          <a:p>
            <a:r>
              <a:rPr lang="en-IN" sz="2200" b="1" dirty="0"/>
              <a:t>Example: </a:t>
            </a:r>
            <a:r>
              <a:rPr lang="en-IN" sz="2200" dirty="0"/>
              <a:t>Grear Tire Company Problem</a:t>
            </a:r>
          </a:p>
        </p:txBody>
      </p:sp>
      <p:pic>
        <p:nvPicPr>
          <p:cNvPr id="11" name="Picture 3" descr="A graph of a binomial curve. The x-axis is labeled z and at its middle is the point 0. To the right of 0 is the point 0.7. The area left of the vertical line is labeled: Area equals 0.7580. The area right of the vertical line is labeled: Area equals 1 minus 0.7580 equals 0.2420.">
            <a:extLst>
              <a:ext uri="{FF2B5EF4-FFF2-40B4-BE49-F238E27FC236}">
                <a16:creationId xmlns:a16="http://schemas.microsoft.com/office/drawing/2014/main" id="{4AAF4E18-6547-4B49-A20E-1EA39A314D0A}"/>
              </a:ext>
            </a:extLst>
          </p:cNvPr>
          <p:cNvPicPr>
            <a:picLocks noGrp="1" noChangeAspect="1"/>
          </p:cNvPicPr>
          <p:nvPr>
            <p:ph sz="half" idx="2"/>
          </p:nvPr>
        </p:nvPicPr>
        <p:blipFill>
          <a:blip r:embed="rId3"/>
          <a:stretch>
            <a:fillRect/>
          </a:stretch>
        </p:blipFill>
        <p:spPr>
          <a:xfrm>
            <a:off x="2364506" y="2640389"/>
            <a:ext cx="7462988" cy="3500185"/>
          </a:xfrm>
          <a:prstGeom prst="rect">
            <a:avLst/>
          </a:prstGeom>
        </p:spPr>
      </p:pic>
      <p:sp>
        <p:nvSpPr>
          <p:cNvPr id="6" name="Title 1">
            <a:extLst>
              <a:ext uri="{FF2B5EF4-FFF2-40B4-BE49-F238E27FC236}">
                <a16:creationId xmlns:a16="http://schemas.microsoft.com/office/drawing/2014/main" id="{49B90A1D-3229-8054-FC75-08647F24AB8E}"/>
              </a:ext>
            </a:extLst>
          </p:cNvPr>
          <p:cNvSpPr>
            <a:spLocks noGrp="1"/>
          </p:cNvSpPr>
          <p:nvPr>
            <p:ph type="title"/>
          </p:nvPr>
        </p:nvSpPr>
        <p:spPr>
          <a:xfrm>
            <a:off x="476843" y="473245"/>
            <a:ext cx="11241915" cy="1217447"/>
          </a:xfrm>
        </p:spPr>
        <p:txBody>
          <a:bodyPr/>
          <a:lstStyle/>
          <a:p>
            <a:r>
              <a:rPr lang="en-US" dirty="0"/>
              <a:t>Standard </a:t>
            </a:r>
            <a:r>
              <a:rPr lang="en-US" sz="3400" dirty="0"/>
              <a:t>Normal Probability Distribution (8 of 12)</a:t>
            </a:r>
            <a:endParaRPr lang="en-IN" sz="3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sz="2200" b="1" dirty="0"/>
              <a:t>Example: </a:t>
            </a:r>
            <a:r>
              <a:rPr lang="en-IN" sz="2200" dirty="0"/>
              <a:t>Grear Tire Company Problem</a:t>
            </a:r>
          </a:p>
          <a:p>
            <a:pPr lvl="1"/>
            <a:r>
              <a:rPr lang="en-IN" sz="2200" dirty="0"/>
              <a:t>What should be the guaranteed mileage if Grear wants no more than 10% of tires to be eligible for the discount guarantee?</a:t>
            </a:r>
          </a:p>
          <a:p>
            <a:pPr lvl="1"/>
            <a:r>
              <a:rPr lang="en-US" sz="2200" dirty="0"/>
              <a:t>(Hint: Given a probability, we can use the standard normal table in an inverse fashion to find the corresponding z value.)</a:t>
            </a:r>
          </a:p>
        </p:txBody>
      </p:sp>
      <p:sp>
        <p:nvSpPr>
          <p:cNvPr id="6" name="Title 1">
            <a:extLst>
              <a:ext uri="{FF2B5EF4-FFF2-40B4-BE49-F238E27FC236}">
                <a16:creationId xmlns:a16="http://schemas.microsoft.com/office/drawing/2014/main" id="{D97AF74F-FA86-E788-AFC5-F977DA35B9DD}"/>
              </a:ext>
            </a:extLst>
          </p:cNvPr>
          <p:cNvSpPr>
            <a:spLocks noGrp="1"/>
          </p:cNvSpPr>
          <p:nvPr>
            <p:ph type="title"/>
          </p:nvPr>
        </p:nvSpPr>
        <p:spPr>
          <a:xfrm>
            <a:off x="476843" y="473245"/>
            <a:ext cx="11241915" cy="1217447"/>
          </a:xfrm>
        </p:spPr>
        <p:txBody>
          <a:bodyPr/>
          <a:lstStyle/>
          <a:p>
            <a:r>
              <a:rPr lang="en-US" dirty="0"/>
              <a:t>Standard </a:t>
            </a:r>
            <a:r>
              <a:rPr lang="en-US" sz="3400" dirty="0"/>
              <a:t>Normal Probability Distribution (9 of 12)</a:t>
            </a:r>
            <a:endParaRPr lang="en-IN" sz="3400" dirty="0"/>
          </a:p>
        </p:txBody>
      </p:sp>
    </p:spTree>
    <p:extLst>
      <p:ext uri="{BB962C8B-B14F-4D97-AF65-F5344CB8AC3E}">
        <p14:creationId xmlns:p14="http://schemas.microsoft.com/office/powerpoint/2010/main" val="4101626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6843" y="1825625"/>
            <a:ext cx="11241915" cy="1009015"/>
          </a:xfrm>
        </p:spPr>
        <p:txBody>
          <a:bodyPr/>
          <a:lstStyle/>
          <a:p>
            <a:r>
              <a:rPr lang="en-IN" sz="2200" b="1" dirty="0"/>
              <a:t>Example:</a:t>
            </a:r>
            <a:r>
              <a:rPr lang="en-IN" sz="2200" dirty="0"/>
              <a:t> Grear Tire Company Problem</a:t>
            </a:r>
          </a:p>
          <a:p>
            <a:pPr lvl="1"/>
            <a:r>
              <a:rPr lang="en-IN" sz="2200" dirty="0"/>
              <a:t>Solving for the guaranteed mileage</a:t>
            </a:r>
          </a:p>
        </p:txBody>
      </p:sp>
      <p:pic>
        <p:nvPicPr>
          <p:cNvPr id="8" name="Content Placeholder 7" descr="A normal distribution, with sigma equals 5000, is plotted over x with mu equals 36,500. A vertical line near the left tail of the curve is labeled, guarantee mileage equals question mark. The region between this point and the left tail is the 10 percent of tires eligible for discount guarantee.">
            <a:extLst>
              <a:ext uri="{FF2B5EF4-FFF2-40B4-BE49-F238E27FC236}">
                <a16:creationId xmlns:a16="http://schemas.microsoft.com/office/drawing/2014/main" id="{A099A656-2959-480B-8F98-911DE427835F}"/>
              </a:ext>
            </a:extLst>
          </p:cNvPr>
          <p:cNvPicPr>
            <a:picLocks noGrp="1" noChangeAspect="1"/>
          </p:cNvPicPr>
          <p:nvPr>
            <p:ph sz="half" idx="2"/>
          </p:nvPr>
        </p:nvPicPr>
        <p:blipFill>
          <a:blip r:embed="rId2"/>
          <a:stretch>
            <a:fillRect/>
          </a:stretch>
        </p:blipFill>
        <p:spPr>
          <a:xfrm>
            <a:off x="3324225" y="2969573"/>
            <a:ext cx="5543550" cy="3226310"/>
          </a:xfrm>
          <a:prstGeom prst="rect">
            <a:avLst/>
          </a:prstGeom>
        </p:spPr>
      </p:pic>
      <p:sp>
        <p:nvSpPr>
          <p:cNvPr id="6" name="Title 1">
            <a:extLst>
              <a:ext uri="{FF2B5EF4-FFF2-40B4-BE49-F238E27FC236}">
                <a16:creationId xmlns:a16="http://schemas.microsoft.com/office/drawing/2014/main" id="{2C1F09BE-0AEE-2BF8-D0D5-61BE3CF8F07F}"/>
              </a:ext>
            </a:extLst>
          </p:cNvPr>
          <p:cNvSpPr>
            <a:spLocks noGrp="1"/>
          </p:cNvSpPr>
          <p:nvPr>
            <p:ph type="title"/>
          </p:nvPr>
        </p:nvSpPr>
        <p:spPr>
          <a:xfrm>
            <a:off x="476843" y="473245"/>
            <a:ext cx="11241915" cy="1217447"/>
          </a:xfrm>
        </p:spPr>
        <p:txBody>
          <a:bodyPr/>
          <a:lstStyle/>
          <a:p>
            <a:r>
              <a:rPr lang="en-US" dirty="0"/>
              <a:t>Standard </a:t>
            </a:r>
            <a:r>
              <a:rPr lang="en-US" sz="3400" dirty="0"/>
              <a:t>Normal Probability Distribution (10 of 12)</a:t>
            </a:r>
            <a:endParaRPr lang="en-IN" sz="3400" dirty="0"/>
          </a:p>
        </p:txBody>
      </p:sp>
    </p:spTree>
    <p:extLst>
      <p:ext uri="{BB962C8B-B14F-4D97-AF65-F5344CB8AC3E}">
        <p14:creationId xmlns:p14="http://schemas.microsoft.com/office/powerpoint/2010/main" val="159910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6843" y="1825625"/>
            <a:ext cx="11241915" cy="1371600"/>
          </a:xfrm>
        </p:spPr>
        <p:txBody>
          <a:bodyPr/>
          <a:lstStyle/>
          <a:p>
            <a:r>
              <a:rPr lang="en-IN" sz="2200" b="1" dirty="0"/>
              <a:t>Example: </a:t>
            </a:r>
            <a:r>
              <a:rPr lang="en-IN" sz="2200" dirty="0"/>
              <a:t>Grear Tire Company Problem—Solving for the guaranteed mileage</a:t>
            </a:r>
          </a:p>
          <a:p>
            <a:pPr lvl="1"/>
            <a:r>
              <a:rPr lang="en-US" sz="2200" dirty="0"/>
              <a:t>Step 1: Find the z value that cuts off an area of .1 in the left tail of the standard normal distribution.</a:t>
            </a:r>
          </a:p>
        </p:txBody>
      </p:sp>
      <p:graphicFrame>
        <p:nvGraphicFramePr>
          <p:cNvPr id="11" name="Table 3">
            <a:extLst>
              <a:ext uri="{FF2B5EF4-FFF2-40B4-BE49-F238E27FC236}">
                <a16:creationId xmlns:a16="http://schemas.microsoft.com/office/drawing/2014/main" id="{B20B8AAB-55FF-4006-8DF2-27363E01BAD9}"/>
              </a:ext>
            </a:extLst>
          </p:cNvPr>
          <p:cNvGraphicFramePr>
            <a:graphicFrameLocks noGrp="1"/>
          </p:cNvGraphicFramePr>
          <p:nvPr>
            <p:ph sz="half" idx="2"/>
            <p:extLst>
              <p:ext uri="{D42A27DB-BD31-4B8C-83A1-F6EECF244321}">
                <p14:modId xmlns:p14="http://schemas.microsoft.com/office/powerpoint/2010/main" val="432862006"/>
              </p:ext>
            </p:extLst>
          </p:nvPr>
        </p:nvGraphicFramePr>
        <p:xfrm>
          <a:off x="1189033" y="3273445"/>
          <a:ext cx="10057773" cy="3019870"/>
        </p:xfrm>
        <a:graphic>
          <a:graphicData uri="http://schemas.openxmlformats.org/drawingml/2006/table">
            <a:tbl>
              <a:tblPr firstRow="1" bandRow="1">
                <a:tableStyleId>{073A0DAA-6AF3-43AB-8588-CEC1D06C72B9}</a:tableStyleId>
              </a:tblPr>
              <a:tblGrid>
                <a:gridCol w="914343">
                  <a:extLst>
                    <a:ext uri="{9D8B030D-6E8A-4147-A177-3AD203B41FA5}">
                      <a16:colId xmlns:a16="http://schemas.microsoft.com/office/drawing/2014/main" val="1321845421"/>
                    </a:ext>
                  </a:extLst>
                </a:gridCol>
                <a:gridCol w="914343">
                  <a:extLst>
                    <a:ext uri="{9D8B030D-6E8A-4147-A177-3AD203B41FA5}">
                      <a16:colId xmlns:a16="http://schemas.microsoft.com/office/drawing/2014/main" val="3562509716"/>
                    </a:ext>
                  </a:extLst>
                </a:gridCol>
                <a:gridCol w="914343">
                  <a:extLst>
                    <a:ext uri="{9D8B030D-6E8A-4147-A177-3AD203B41FA5}">
                      <a16:colId xmlns:a16="http://schemas.microsoft.com/office/drawing/2014/main" val="4201036273"/>
                    </a:ext>
                  </a:extLst>
                </a:gridCol>
                <a:gridCol w="914343">
                  <a:extLst>
                    <a:ext uri="{9D8B030D-6E8A-4147-A177-3AD203B41FA5}">
                      <a16:colId xmlns:a16="http://schemas.microsoft.com/office/drawing/2014/main" val="53353414"/>
                    </a:ext>
                  </a:extLst>
                </a:gridCol>
                <a:gridCol w="914343">
                  <a:extLst>
                    <a:ext uri="{9D8B030D-6E8A-4147-A177-3AD203B41FA5}">
                      <a16:colId xmlns:a16="http://schemas.microsoft.com/office/drawing/2014/main" val="2258072657"/>
                    </a:ext>
                  </a:extLst>
                </a:gridCol>
                <a:gridCol w="914343">
                  <a:extLst>
                    <a:ext uri="{9D8B030D-6E8A-4147-A177-3AD203B41FA5}">
                      <a16:colId xmlns:a16="http://schemas.microsoft.com/office/drawing/2014/main" val="1800442693"/>
                    </a:ext>
                  </a:extLst>
                </a:gridCol>
                <a:gridCol w="914343">
                  <a:extLst>
                    <a:ext uri="{9D8B030D-6E8A-4147-A177-3AD203B41FA5}">
                      <a16:colId xmlns:a16="http://schemas.microsoft.com/office/drawing/2014/main" val="294282765"/>
                    </a:ext>
                  </a:extLst>
                </a:gridCol>
                <a:gridCol w="914343">
                  <a:extLst>
                    <a:ext uri="{9D8B030D-6E8A-4147-A177-3AD203B41FA5}">
                      <a16:colId xmlns:a16="http://schemas.microsoft.com/office/drawing/2014/main" val="1102351410"/>
                    </a:ext>
                  </a:extLst>
                </a:gridCol>
                <a:gridCol w="914343">
                  <a:extLst>
                    <a:ext uri="{9D8B030D-6E8A-4147-A177-3AD203B41FA5}">
                      <a16:colId xmlns:a16="http://schemas.microsoft.com/office/drawing/2014/main" val="3316027114"/>
                    </a:ext>
                  </a:extLst>
                </a:gridCol>
                <a:gridCol w="914343">
                  <a:extLst>
                    <a:ext uri="{9D8B030D-6E8A-4147-A177-3AD203B41FA5}">
                      <a16:colId xmlns:a16="http://schemas.microsoft.com/office/drawing/2014/main" val="1597785167"/>
                    </a:ext>
                  </a:extLst>
                </a:gridCol>
                <a:gridCol w="914343">
                  <a:extLst>
                    <a:ext uri="{9D8B030D-6E8A-4147-A177-3AD203B41FA5}">
                      <a16:colId xmlns:a16="http://schemas.microsoft.com/office/drawing/2014/main" val="399158969"/>
                    </a:ext>
                  </a:extLst>
                </a:gridCol>
              </a:tblGrid>
              <a:tr h="327120">
                <a:tc>
                  <a:txBody>
                    <a:bodyPr/>
                    <a:lstStyle/>
                    <a:p>
                      <a:pPr algn="ctr"/>
                      <a:r>
                        <a:rPr lang="en-IN" sz="1600" dirty="0"/>
                        <a:t>z</a:t>
                      </a:r>
                    </a:p>
                  </a:txBody>
                  <a:tcPr>
                    <a:solidFill>
                      <a:srgbClr val="141414"/>
                    </a:solidFill>
                  </a:tcPr>
                </a:tc>
                <a:tc>
                  <a:txBody>
                    <a:bodyPr/>
                    <a:lstStyle/>
                    <a:p>
                      <a:pPr algn="ctr"/>
                      <a:r>
                        <a:rPr lang="en-IN" sz="1600" dirty="0"/>
                        <a:t>.00</a:t>
                      </a:r>
                    </a:p>
                  </a:txBody>
                  <a:tcPr>
                    <a:solidFill>
                      <a:srgbClr val="141414"/>
                    </a:solidFill>
                  </a:tcPr>
                </a:tc>
                <a:tc>
                  <a:txBody>
                    <a:bodyPr/>
                    <a:lstStyle/>
                    <a:p>
                      <a:pPr algn="ctr"/>
                      <a:r>
                        <a:rPr lang="en-IN" sz="1600" dirty="0"/>
                        <a:t>.01</a:t>
                      </a:r>
                    </a:p>
                  </a:txBody>
                  <a:tcPr>
                    <a:solidFill>
                      <a:srgbClr val="141414"/>
                    </a:solidFill>
                  </a:tcPr>
                </a:tc>
                <a:tc>
                  <a:txBody>
                    <a:bodyPr/>
                    <a:lstStyle/>
                    <a:p>
                      <a:pPr algn="ctr"/>
                      <a:r>
                        <a:rPr lang="en-IN" sz="1600" dirty="0"/>
                        <a:t>.02</a:t>
                      </a:r>
                    </a:p>
                  </a:txBody>
                  <a:tcPr>
                    <a:solidFill>
                      <a:srgbClr val="141414"/>
                    </a:solidFill>
                  </a:tcPr>
                </a:tc>
                <a:tc>
                  <a:txBody>
                    <a:bodyPr/>
                    <a:lstStyle/>
                    <a:p>
                      <a:pPr algn="ctr"/>
                      <a:r>
                        <a:rPr lang="en-IN" sz="1600" dirty="0"/>
                        <a:t>.03</a:t>
                      </a:r>
                    </a:p>
                  </a:txBody>
                  <a:tcPr>
                    <a:solidFill>
                      <a:srgbClr val="141414"/>
                    </a:solidFill>
                  </a:tcPr>
                </a:tc>
                <a:tc>
                  <a:txBody>
                    <a:bodyPr/>
                    <a:lstStyle/>
                    <a:p>
                      <a:pPr algn="ctr"/>
                      <a:r>
                        <a:rPr lang="en-IN" sz="1600" dirty="0"/>
                        <a:t>.04</a:t>
                      </a:r>
                    </a:p>
                  </a:txBody>
                  <a:tcPr>
                    <a:solidFill>
                      <a:srgbClr val="141414"/>
                    </a:solidFill>
                  </a:tcPr>
                </a:tc>
                <a:tc>
                  <a:txBody>
                    <a:bodyPr/>
                    <a:lstStyle/>
                    <a:p>
                      <a:pPr algn="ctr"/>
                      <a:r>
                        <a:rPr lang="en-IN" sz="1600" dirty="0"/>
                        <a:t>.05</a:t>
                      </a:r>
                    </a:p>
                  </a:txBody>
                  <a:tcPr>
                    <a:solidFill>
                      <a:srgbClr val="141414"/>
                    </a:solidFill>
                  </a:tcPr>
                </a:tc>
                <a:tc>
                  <a:txBody>
                    <a:bodyPr/>
                    <a:lstStyle/>
                    <a:p>
                      <a:pPr algn="ctr"/>
                      <a:r>
                        <a:rPr lang="en-IN" sz="1600" dirty="0"/>
                        <a:t>.06</a:t>
                      </a:r>
                    </a:p>
                  </a:txBody>
                  <a:tcPr>
                    <a:solidFill>
                      <a:srgbClr val="141414"/>
                    </a:solidFill>
                  </a:tcPr>
                </a:tc>
                <a:tc>
                  <a:txBody>
                    <a:bodyPr/>
                    <a:lstStyle/>
                    <a:p>
                      <a:pPr algn="ctr"/>
                      <a:r>
                        <a:rPr lang="en-IN" sz="1600" dirty="0"/>
                        <a:t>.07</a:t>
                      </a:r>
                    </a:p>
                  </a:txBody>
                  <a:tcPr>
                    <a:solidFill>
                      <a:srgbClr val="141414"/>
                    </a:solidFill>
                  </a:tcPr>
                </a:tc>
                <a:tc>
                  <a:txBody>
                    <a:bodyPr/>
                    <a:lstStyle/>
                    <a:p>
                      <a:pPr algn="ctr"/>
                      <a:r>
                        <a:rPr lang="en-IN" sz="1600" dirty="0"/>
                        <a:t>.08</a:t>
                      </a:r>
                    </a:p>
                  </a:txBody>
                  <a:tcPr>
                    <a:solidFill>
                      <a:srgbClr val="141414"/>
                    </a:solidFill>
                  </a:tcPr>
                </a:tc>
                <a:tc>
                  <a:txBody>
                    <a:bodyPr/>
                    <a:lstStyle/>
                    <a:p>
                      <a:pPr algn="ctr"/>
                      <a:r>
                        <a:rPr lang="en-IN" sz="1600" dirty="0"/>
                        <a:t>.09</a:t>
                      </a:r>
                    </a:p>
                  </a:txBody>
                  <a:tcPr>
                    <a:solidFill>
                      <a:srgbClr val="141414"/>
                    </a:solidFill>
                  </a:tcPr>
                </a:tc>
                <a:extLst>
                  <a:ext uri="{0D108BD9-81ED-4DB2-BD59-A6C34878D82A}">
                    <a16:rowId xmlns:a16="http://schemas.microsoft.com/office/drawing/2014/main" val="3555641167"/>
                  </a:ext>
                </a:extLst>
              </a:tr>
              <a:tr h="327120">
                <a:tc>
                  <a:txBody>
                    <a:bodyPr/>
                    <a:lstStyle/>
                    <a:p>
                      <a:pPr algn="ctr"/>
                      <a:r>
                        <a:rPr lang="en-IN" sz="1600" dirty="0">
                          <a:solidFill>
                            <a:srgbClr val="141414"/>
                          </a:solidFill>
                        </a:rPr>
                        <a:t>.</a:t>
                      </a:r>
                    </a:p>
                  </a:txBody>
                  <a:tcPr/>
                </a:tc>
                <a:tc>
                  <a:txBody>
                    <a:bodyPr/>
                    <a:lstStyle/>
                    <a:p>
                      <a:pPr algn="ctr"/>
                      <a:r>
                        <a:rPr lang="en-IN" sz="1600" dirty="0">
                          <a:solidFill>
                            <a:srgbClr val="141414"/>
                          </a:solidFill>
                        </a:rPr>
                        <a:t>.</a:t>
                      </a:r>
                    </a:p>
                  </a:txBody>
                  <a:tcPr/>
                </a:tc>
                <a:tc>
                  <a:txBody>
                    <a:bodyPr/>
                    <a:lstStyle/>
                    <a:p>
                      <a:pPr algn="ctr"/>
                      <a:r>
                        <a:rPr lang="en-IN" sz="1600" dirty="0">
                          <a:solidFill>
                            <a:srgbClr val="141414"/>
                          </a:solidFill>
                        </a:rPr>
                        <a:t>.</a:t>
                      </a:r>
                    </a:p>
                  </a:txBody>
                  <a:tcPr/>
                </a:tc>
                <a:tc>
                  <a:txBody>
                    <a:bodyPr/>
                    <a:lstStyle/>
                    <a:p>
                      <a:pPr algn="ctr"/>
                      <a:r>
                        <a:rPr lang="en-IN" sz="1600" dirty="0">
                          <a:solidFill>
                            <a:srgbClr val="141414"/>
                          </a:solidFill>
                        </a:rPr>
                        <a:t>.</a:t>
                      </a:r>
                    </a:p>
                  </a:txBody>
                  <a:tcPr/>
                </a:tc>
                <a:tc>
                  <a:txBody>
                    <a:bodyPr/>
                    <a:lstStyle/>
                    <a:p>
                      <a:pPr algn="ctr"/>
                      <a:r>
                        <a:rPr lang="en-IN" sz="1600" dirty="0">
                          <a:solidFill>
                            <a:srgbClr val="141414"/>
                          </a:solidFill>
                        </a:rPr>
                        <a:t>.</a:t>
                      </a:r>
                    </a:p>
                  </a:txBody>
                  <a:tcPr/>
                </a:tc>
                <a:tc>
                  <a:txBody>
                    <a:bodyPr/>
                    <a:lstStyle/>
                    <a:p>
                      <a:pPr algn="ctr"/>
                      <a:r>
                        <a:rPr lang="en-IN" sz="1600" dirty="0">
                          <a:solidFill>
                            <a:srgbClr val="141414"/>
                          </a:solidFill>
                        </a:rPr>
                        <a:t>.</a:t>
                      </a:r>
                    </a:p>
                  </a:txBody>
                  <a:tcPr/>
                </a:tc>
                <a:tc>
                  <a:txBody>
                    <a:bodyPr/>
                    <a:lstStyle/>
                    <a:p>
                      <a:pPr algn="ctr"/>
                      <a:r>
                        <a:rPr lang="en-IN" sz="1600" dirty="0">
                          <a:solidFill>
                            <a:srgbClr val="141414"/>
                          </a:solidFill>
                        </a:rPr>
                        <a:t>.</a:t>
                      </a:r>
                    </a:p>
                  </a:txBody>
                  <a:tcPr/>
                </a:tc>
                <a:tc>
                  <a:txBody>
                    <a:bodyPr/>
                    <a:lstStyle/>
                    <a:p>
                      <a:pPr algn="ctr"/>
                      <a:r>
                        <a:rPr lang="en-IN" sz="1600" dirty="0">
                          <a:solidFill>
                            <a:srgbClr val="141414"/>
                          </a:solidFill>
                        </a:rPr>
                        <a:t>.</a:t>
                      </a:r>
                    </a:p>
                  </a:txBody>
                  <a:tcPr/>
                </a:tc>
                <a:tc>
                  <a:txBody>
                    <a:bodyPr/>
                    <a:lstStyle/>
                    <a:p>
                      <a:pPr algn="ctr"/>
                      <a:r>
                        <a:rPr lang="en-IN" sz="1600" dirty="0">
                          <a:solidFill>
                            <a:srgbClr val="141414"/>
                          </a:solidFill>
                        </a:rPr>
                        <a:t>.</a:t>
                      </a:r>
                    </a:p>
                  </a:txBody>
                  <a:tcPr/>
                </a:tc>
                <a:tc>
                  <a:txBody>
                    <a:bodyPr/>
                    <a:lstStyle/>
                    <a:p>
                      <a:pPr algn="ctr"/>
                      <a:r>
                        <a:rPr lang="en-IN" sz="1600" dirty="0">
                          <a:solidFill>
                            <a:srgbClr val="141414"/>
                          </a:solidFill>
                        </a:rPr>
                        <a:t>.</a:t>
                      </a:r>
                    </a:p>
                  </a:txBody>
                  <a:tcPr/>
                </a:tc>
                <a:tc>
                  <a:txBody>
                    <a:bodyPr/>
                    <a:lstStyle/>
                    <a:p>
                      <a:pPr algn="ctr"/>
                      <a:r>
                        <a:rPr lang="en-IN" sz="1600" dirty="0">
                          <a:solidFill>
                            <a:srgbClr val="141414"/>
                          </a:solidFill>
                        </a:rPr>
                        <a:t>.</a:t>
                      </a:r>
                    </a:p>
                  </a:txBody>
                  <a:tcPr/>
                </a:tc>
                <a:extLst>
                  <a:ext uri="{0D108BD9-81ED-4DB2-BD59-A6C34878D82A}">
                    <a16:rowId xmlns:a16="http://schemas.microsoft.com/office/drawing/2014/main" val="3254815850"/>
                  </a:ext>
                </a:extLst>
              </a:tr>
              <a:tr h="402806">
                <a:tc>
                  <a:txBody>
                    <a:bodyPr/>
                    <a:lstStyle/>
                    <a:p>
                      <a:r>
                        <a:rPr lang="en-IN" sz="1600" dirty="0">
                          <a:solidFill>
                            <a:srgbClr val="141414"/>
                          </a:solidFill>
                        </a:rPr>
                        <a:t>−1.5</a:t>
                      </a:r>
                    </a:p>
                  </a:txBody>
                  <a:tcPr/>
                </a:tc>
                <a:tc>
                  <a:txBody>
                    <a:bodyPr/>
                    <a:lstStyle/>
                    <a:p>
                      <a:r>
                        <a:rPr lang="en-IN" sz="1600" dirty="0">
                          <a:solidFill>
                            <a:srgbClr val="141414"/>
                          </a:solidFill>
                        </a:rPr>
                        <a:t>0.0668</a:t>
                      </a:r>
                    </a:p>
                  </a:txBody>
                  <a:tcPr/>
                </a:tc>
                <a:tc>
                  <a:txBody>
                    <a:bodyPr/>
                    <a:lstStyle/>
                    <a:p>
                      <a:r>
                        <a:rPr lang="en-IN" sz="1600" dirty="0">
                          <a:solidFill>
                            <a:srgbClr val="141414"/>
                          </a:solidFill>
                        </a:rPr>
                        <a:t>0.0655</a:t>
                      </a:r>
                    </a:p>
                  </a:txBody>
                  <a:tcPr/>
                </a:tc>
                <a:tc>
                  <a:txBody>
                    <a:bodyPr/>
                    <a:lstStyle/>
                    <a:p>
                      <a:r>
                        <a:rPr lang="en-IN" sz="1600" dirty="0">
                          <a:solidFill>
                            <a:srgbClr val="141414"/>
                          </a:solidFill>
                        </a:rPr>
                        <a:t>0.0643</a:t>
                      </a:r>
                    </a:p>
                  </a:txBody>
                  <a:tcPr/>
                </a:tc>
                <a:tc>
                  <a:txBody>
                    <a:bodyPr/>
                    <a:lstStyle/>
                    <a:p>
                      <a:r>
                        <a:rPr lang="en-IN" sz="1600" dirty="0">
                          <a:solidFill>
                            <a:srgbClr val="141414"/>
                          </a:solidFill>
                        </a:rPr>
                        <a:t>0.0630</a:t>
                      </a:r>
                    </a:p>
                  </a:txBody>
                  <a:tcPr/>
                </a:tc>
                <a:tc>
                  <a:txBody>
                    <a:bodyPr/>
                    <a:lstStyle/>
                    <a:p>
                      <a:r>
                        <a:rPr lang="en-IN" sz="1600" dirty="0">
                          <a:solidFill>
                            <a:srgbClr val="141414"/>
                          </a:solidFill>
                        </a:rPr>
                        <a:t>0.0618</a:t>
                      </a:r>
                    </a:p>
                  </a:txBody>
                  <a:tcPr/>
                </a:tc>
                <a:tc>
                  <a:txBody>
                    <a:bodyPr/>
                    <a:lstStyle/>
                    <a:p>
                      <a:r>
                        <a:rPr lang="en-IN" sz="1600" dirty="0">
                          <a:solidFill>
                            <a:srgbClr val="141414"/>
                          </a:solidFill>
                        </a:rPr>
                        <a:t>0.0606</a:t>
                      </a:r>
                    </a:p>
                  </a:txBody>
                  <a:tcPr/>
                </a:tc>
                <a:tc>
                  <a:txBody>
                    <a:bodyPr/>
                    <a:lstStyle/>
                    <a:p>
                      <a:r>
                        <a:rPr lang="en-IN" sz="1600" dirty="0">
                          <a:solidFill>
                            <a:srgbClr val="141414"/>
                          </a:solidFill>
                        </a:rPr>
                        <a:t>0.0594</a:t>
                      </a:r>
                    </a:p>
                  </a:txBody>
                  <a:tcPr/>
                </a:tc>
                <a:tc>
                  <a:txBody>
                    <a:bodyPr/>
                    <a:lstStyle/>
                    <a:p>
                      <a:r>
                        <a:rPr lang="en-IN" sz="1600" dirty="0">
                          <a:solidFill>
                            <a:srgbClr val="141414"/>
                          </a:solidFill>
                        </a:rPr>
                        <a:t>0.0582</a:t>
                      </a:r>
                    </a:p>
                  </a:txBody>
                  <a:tcPr/>
                </a:tc>
                <a:tc>
                  <a:txBody>
                    <a:bodyPr/>
                    <a:lstStyle/>
                    <a:p>
                      <a:r>
                        <a:rPr lang="en-IN" sz="1600" dirty="0">
                          <a:solidFill>
                            <a:srgbClr val="141414"/>
                          </a:solidFill>
                        </a:rPr>
                        <a:t>0.0571</a:t>
                      </a:r>
                    </a:p>
                  </a:txBody>
                  <a:tcPr/>
                </a:tc>
                <a:tc>
                  <a:txBody>
                    <a:bodyPr/>
                    <a:lstStyle/>
                    <a:p>
                      <a:r>
                        <a:rPr lang="en-IN" sz="1600" dirty="0">
                          <a:solidFill>
                            <a:srgbClr val="141414"/>
                          </a:solidFill>
                        </a:rPr>
                        <a:t>0.0559</a:t>
                      </a:r>
                    </a:p>
                  </a:txBody>
                  <a:tcPr/>
                </a:tc>
                <a:extLst>
                  <a:ext uri="{0D108BD9-81ED-4DB2-BD59-A6C34878D82A}">
                    <a16:rowId xmlns:a16="http://schemas.microsoft.com/office/drawing/2014/main" val="50749149"/>
                  </a:ext>
                </a:extLst>
              </a:tr>
              <a:tr h="402806">
                <a:tc>
                  <a:txBody>
                    <a:bodyPr/>
                    <a:lstStyle/>
                    <a:p>
                      <a:r>
                        <a:rPr lang="en-IN" sz="1600" dirty="0">
                          <a:solidFill>
                            <a:srgbClr val="141414"/>
                          </a:solidFill>
                        </a:rPr>
                        <a:t>−1.4</a:t>
                      </a:r>
                    </a:p>
                  </a:txBody>
                  <a:tcPr/>
                </a:tc>
                <a:tc>
                  <a:txBody>
                    <a:bodyPr/>
                    <a:lstStyle/>
                    <a:p>
                      <a:r>
                        <a:rPr lang="en-IN" sz="1600" dirty="0">
                          <a:solidFill>
                            <a:srgbClr val="141414"/>
                          </a:solidFill>
                        </a:rPr>
                        <a:t>0.0808</a:t>
                      </a:r>
                    </a:p>
                  </a:txBody>
                  <a:tcPr/>
                </a:tc>
                <a:tc>
                  <a:txBody>
                    <a:bodyPr/>
                    <a:lstStyle/>
                    <a:p>
                      <a:r>
                        <a:rPr lang="en-IN" sz="1600" dirty="0">
                          <a:solidFill>
                            <a:srgbClr val="141414"/>
                          </a:solidFill>
                        </a:rPr>
                        <a:t>0.0793</a:t>
                      </a:r>
                    </a:p>
                  </a:txBody>
                  <a:tcPr/>
                </a:tc>
                <a:tc>
                  <a:txBody>
                    <a:bodyPr/>
                    <a:lstStyle/>
                    <a:p>
                      <a:r>
                        <a:rPr lang="en-IN" sz="1600" dirty="0">
                          <a:solidFill>
                            <a:srgbClr val="141414"/>
                          </a:solidFill>
                        </a:rPr>
                        <a:t>0.0778</a:t>
                      </a:r>
                    </a:p>
                  </a:txBody>
                  <a:tcPr/>
                </a:tc>
                <a:tc>
                  <a:txBody>
                    <a:bodyPr/>
                    <a:lstStyle/>
                    <a:p>
                      <a:r>
                        <a:rPr lang="en-IN" sz="1600" dirty="0">
                          <a:solidFill>
                            <a:srgbClr val="141414"/>
                          </a:solidFill>
                        </a:rPr>
                        <a:t>0.0764</a:t>
                      </a:r>
                    </a:p>
                  </a:txBody>
                  <a:tcPr/>
                </a:tc>
                <a:tc>
                  <a:txBody>
                    <a:bodyPr/>
                    <a:lstStyle/>
                    <a:p>
                      <a:r>
                        <a:rPr lang="en-IN" sz="1600" dirty="0">
                          <a:solidFill>
                            <a:srgbClr val="141414"/>
                          </a:solidFill>
                        </a:rPr>
                        <a:t>0.0749</a:t>
                      </a:r>
                    </a:p>
                  </a:txBody>
                  <a:tcPr/>
                </a:tc>
                <a:tc>
                  <a:txBody>
                    <a:bodyPr/>
                    <a:lstStyle/>
                    <a:p>
                      <a:r>
                        <a:rPr lang="en-IN" sz="1600" dirty="0">
                          <a:solidFill>
                            <a:srgbClr val="141414"/>
                          </a:solidFill>
                        </a:rPr>
                        <a:t>0.0735</a:t>
                      </a:r>
                    </a:p>
                  </a:txBody>
                  <a:tcPr/>
                </a:tc>
                <a:tc>
                  <a:txBody>
                    <a:bodyPr/>
                    <a:lstStyle/>
                    <a:p>
                      <a:r>
                        <a:rPr lang="en-IN" sz="1600" dirty="0">
                          <a:solidFill>
                            <a:srgbClr val="141414"/>
                          </a:solidFill>
                        </a:rPr>
                        <a:t>0.0721</a:t>
                      </a:r>
                    </a:p>
                  </a:txBody>
                  <a:tcPr/>
                </a:tc>
                <a:tc>
                  <a:txBody>
                    <a:bodyPr/>
                    <a:lstStyle/>
                    <a:p>
                      <a:r>
                        <a:rPr lang="en-IN" sz="1600" dirty="0">
                          <a:solidFill>
                            <a:srgbClr val="141414"/>
                          </a:solidFill>
                        </a:rPr>
                        <a:t>0.0708</a:t>
                      </a:r>
                    </a:p>
                  </a:txBody>
                  <a:tcPr/>
                </a:tc>
                <a:tc>
                  <a:txBody>
                    <a:bodyPr/>
                    <a:lstStyle/>
                    <a:p>
                      <a:r>
                        <a:rPr lang="en-IN" sz="1600" dirty="0">
                          <a:solidFill>
                            <a:srgbClr val="141414"/>
                          </a:solidFill>
                        </a:rPr>
                        <a:t>0.0694</a:t>
                      </a:r>
                    </a:p>
                  </a:txBody>
                  <a:tcPr/>
                </a:tc>
                <a:tc>
                  <a:txBody>
                    <a:bodyPr/>
                    <a:lstStyle/>
                    <a:p>
                      <a:r>
                        <a:rPr lang="en-IN" sz="1600" dirty="0">
                          <a:solidFill>
                            <a:srgbClr val="141414"/>
                          </a:solidFill>
                        </a:rPr>
                        <a:t>0.0681</a:t>
                      </a:r>
                    </a:p>
                  </a:txBody>
                  <a:tcPr/>
                </a:tc>
                <a:extLst>
                  <a:ext uri="{0D108BD9-81ED-4DB2-BD59-A6C34878D82A}">
                    <a16:rowId xmlns:a16="http://schemas.microsoft.com/office/drawing/2014/main" val="641752094"/>
                  </a:ext>
                </a:extLst>
              </a:tr>
              <a:tr h="402806">
                <a:tc>
                  <a:txBody>
                    <a:bodyPr/>
                    <a:lstStyle/>
                    <a:p>
                      <a:r>
                        <a:rPr lang="en-IN" sz="1600" dirty="0">
                          <a:solidFill>
                            <a:srgbClr val="141414"/>
                          </a:solidFill>
                        </a:rPr>
                        <a:t>−1.3</a:t>
                      </a:r>
                    </a:p>
                  </a:txBody>
                  <a:tcPr/>
                </a:tc>
                <a:tc>
                  <a:txBody>
                    <a:bodyPr/>
                    <a:lstStyle/>
                    <a:p>
                      <a:r>
                        <a:rPr lang="en-IN" sz="1600" dirty="0">
                          <a:solidFill>
                            <a:srgbClr val="141414"/>
                          </a:solidFill>
                        </a:rPr>
                        <a:t>0.0968</a:t>
                      </a:r>
                    </a:p>
                  </a:txBody>
                  <a:tcPr/>
                </a:tc>
                <a:tc>
                  <a:txBody>
                    <a:bodyPr/>
                    <a:lstStyle/>
                    <a:p>
                      <a:r>
                        <a:rPr lang="en-IN" sz="1600" dirty="0">
                          <a:solidFill>
                            <a:srgbClr val="141414"/>
                          </a:solidFill>
                        </a:rPr>
                        <a:t>0.0951</a:t>
                      </a:r>
                    </a:p>
                  </a:txBody>
                  <a:tcPr/>
                </a:tc>
                <a:tc>
                  <a:txBody>
                    <a:bodyPr/>
                    <a:lstStyle/>
                    <a:p>
                      <a:r>
                        <a:rPr lang="en-IN" sz="1600" dirty="0">
                          <a:solidFill>
                            <a:srgbClr val="141414"/>
                          </a:solidFill>
                        </a:rPr>
                        <a:t>0.0934</a:t>
                      </a:r>
                    </a:p>
                  </a:txBody>
                  <a:tcPr/>
                </a:tc>
                <a:tc>
                  <a:txBody>
                    <a:bodyPr/>
                    <a:lstStyle/>
                    <a:p>
                      <a:r>
                        <a:rPr lang="en-IN" sz="1600" dirty="0">
                          <a:solidFill>
                            <a:srgbClr val="141414"/>
                          </a:solidFill>
                        </a:rPr>
                        <a:t>0.0918</a:t>
                      </a:r>
                    </a:p>
                  </a:txBody>
                  <a:tcPr/>
                </a:tc>
                <a:tc>
                  <a:txBody>
                    <a:bodyPr/>
                    <a:lstStyle/>
                    <a:p>
                      <a:r>
                        <a:rPr lang="en-IN" sz="1600" dirty="0">
                          <a:solidFill>
                            <a:srgbClr val="141414"/>
                          </a:solidFill>
                        </a:rPr>
                        <a:t>0.0901</a:t>
                      </a:r>
                    </a:p>
                  </a:txBody>
                  <a:tcPr/>
                </a:tc>
                <a:tc>
                  <a:txBody>
                    <a:bodyPr/>
                    <a:lstStyle/>
                    <a:p>
                      <a:r>
                        <a:rPr lang="en-IN" sz="1600" dirty="0">
                          <a:solidFill>
                            <a:srgbClr val="141414"/>
                          </a:solidFill>
                        </a:rPr>
                        <a:t>0.0885</a:t>
                      </a:r>
                    </a:p>
                  </a:txBody>
                  <a:tcPr/>
                </a:tc>
                <a:tc>
                  <a:txBody>
                    <a:bodyPr/>
                    <a:lstStyle/>
                    <a:p>
                      <a:r>
                        <a:rPr lang="en-IN" sz="1600" dirty="0">
                          <a:solidFill>
                            <a:srgbClr val="141414"/>
                          </a:solidFill>
                        </a:rPr>
                        <a:t>0.0869</a:t>
                      </a:r>
                    </a:p>
                  </a:txBody>
                  <a:tcPr/>
                </a:tc>
                <a:tc>
                  <a:txBody>
                    <a:bodyPr/>
                    <a:lstStyle/>
                    <a:p>
                      <a:r>
                        <a:rPr lang="en-IN" sz="1600" dirty="0">
                          <a:solidFill>
                            <a:srgbClr val="141414"/>
                          </a:solidFill>
                        </a:rPr>
                        <a:t>0.0853</a:t>
                      </a:r>
                    </a:p>
                  </a:txBody>
                  <a:tcPr/>
                </a:tc>
                <a:tc>
                  <a:txBody>
                    <a:bodyPr/>
                    <a:lstStyle/>
                    <a:p>
                      <a:r>
                        <a:rPr lang="en-IN" sz="1600" dirty="0">
                          <a:solidFill>
                            <a:srgbClr val="141414"/>
                          </a:solidFill>
                        </a:rPr>
                        <a:t>0.0838</a:t>
                      </a:r>
                    </a:p>
                  </a:txBody>
                  <a:tcPr/>
                </a:tc>
                <a:tc>
                  <a:txBody>
                    <a:bodyPr/>
                    <a:lstStyle/>
                    <a:p>
                      <a:r>
                        <a:rPr lang="en-IN" sz="1600" dirty="0">
                          <a:solidFill>
                            <a:srgbClr val="141414"/>
                          </a:solidFill>
                        </a:rPr>
                        <a:t>0.0823</a:t>
                      </a:r>
                    </a:p>
                  </a:txBody>
                  <a:tcPr/>
                </a:tc>
                <a:extLst>
                  <a:ext uri="{0D108BD9-81ED-4DB2-BD59-A6C34878D82A}">
                    <a16:rowId xmlns:a16="http://schemas.microsoft.com/office/drawing/2014/main" val="966601965"/>
                  </a:ext>
                </a:extLst>
              </a:tr>
              <a:tr h="402806">
                <a:tc>
                  <a:txBody>
                    <a:bodyPr/>
                    <a:lstStyle/>
                    <a:p>
                      <a:r>
                        <a:rPr lang="en-IN" sz="1600" dirty="0">
                          <a:solidFill>
                            <a:srgbClr val="141414"/>
                          </a:solidFill>
                        </a:rPr>
                        <a:t>−1.2</a:t>
                      </a:r>
                    </a:p>
                  </a:txBody>
                  <a:tcPr/>
                </a:tc>
                <a:tc>
                  <a:txBody>
                    <a:bodyPr/>
                    <a:lstStyle/>
                    <a:p>
                      <a:r>
                        <a:rPr lang="en-IN" sz="1600" dirty="0">
                          <a:solidFill>
                            <a:srgbClr val="141414"/>
                          </a:solidFill>
                        </a:rPr>
                        <a:t>0.1151</a:t>
                      </a:r>
                    </a:p>
                  </a:txBody>
                  <a:tcPr/>
                </a:tc>
                <a:tc>
                  <a:txBody>
                    <a:bodyPr/>
                    <a:lstStyle/>
                    <a:p>
                      <a:r>
                        <a:rPr lang="en-IN" sz="1600" dirty="0">
                          <a:solidFill>
                            <a:srgbClr val="141414"/>
                          </a:solidFill>
                        </a:rPr>
                        <a:t>0.1131</a:t>
                      </a:r>
                    </a:p>
                  </a:txBody>
                  <a:tcPr/>
                </a:tc>
                <a:tc>
                  <a:txBody>
                    <a:bodyPr/>
                    <a:lstStyle/>
                    <a:p>
                      <a:r>
                        <a:rPr lang="en-IN" sz="1600" dirty="0">
                          <a:solidFill>
                            <a:srgbClr val="141414"/>
                          </a:solidFill>
                        </a:rPr>
                        <a:t>0.1112</a:t>
                      </a:r>
                    </a:p>
                  </a:txBody>
                  <a:tcPr/>
                </a:tc>
                <a:tc>
                  <a:txBody>
                    <a:bodyPr/>
                    <a:lstStyle/>
                    <a:p>
                      <a:r>
                        <a:rPr lang="en-IN" sz="1600" dirty="0">
                          <a:solidFill>
                            <a:srgbClr val="141414"/>
                          </a:solidFill>
                        </a:rPr>
                        <a:t>0.1093</a:t>
                      </a:r>
                    </a:p>
                  </a:txBody>
                  <a:tcPr/>
                </a:tc>
                <a:tc>
                  <a:txBody>
                    <a:bodyPr/>
                    <a:lstStyle/>
                    <a:p>
                      <a:r>
                        <a:rPr lang="en-IN" sz="1600" dirty="0">
                          <a:solidFill>
                            <a:srgbClr val="141414"/>
                          </a:solidFill>
                        </a:rPr>
                        <a:t>0.1075</a:t>
                      </a:r>
                    </a:p>
                  </a:txBody>
                  <a:tcPr/>
                </a:tc>
                <a:tc>
                  <a:txBody>
                    <a:bodyPr/>
                    <a:lstStyle/>
                    <a:p>
                      <a:r>
                        <a:rPr lang="en-IN" sz="1600" dirty="0">
                          <a:solidFill>
                            <a:srgbClr val="141414"/>
                          </a:solidFill>
                        </a:rPr>
                        <a:t>0.1056</a:t>
                      </a:r>
                    </a:p>
                  </a:txBody>
                  <a:tcPr/>
                </a:tc>
                <a:tc>
                  <a:txBody>
                    <a:bodyPr/>
                    <a:lstStyle/>
                    <a:p>
                      <a:r>
                        <a:rPr lang="en-IN" sz="1600" dirty="0">
                          <a:solidFill>
                            <a:srgbClr val="141414"/>
                          </a:solidFill>
                        </a:rPr>
                        <a:t>0.1038</a:t>
                      </a:r>
                    </a:p>
                  </a:txBody>
                  <a:tcPr/>
                </a:tc>
                <a:tc>
                  <a:txBody>
                    <a:bodyPr/>
                    <a:lstStyle/>
                    <a:p>
                      <a:r>
                        <a:rPr lang="en-IN" sz="1600" dirty="0">
                          <a:solidFill>
                            <a:srgbClr val="141414"/>
                          </a:solidFill>
                        </a:rPr>
                        <a:t>0.1020</a:t>
                      </a:r>
                    </a:p>
                  </a:txBody>
                  <a:tcPr/>
                </a:tc>
                <a:tc>
                  <a:txBody>
                    <a:bodyPr/>
                    <a:lstStyle/>
                    <a:p>
                      <a:r>
                        <a:rPr lang="en-IN" sz="1600" dirty="0">
                          <a:solidFill>
                            <a:srgbClr val="141414"/>
                          </a:solidFill>
                          <a:effectLst>
                            <a:glow rad="254000">
                              <a:schemeClr val="accent3">
                                <a:satMod val="175000"/>
                                <a:alpha val="25000"/>
                              </a:schemeClr>
                            </a:glow>
                          </a:effectLst>
                        </a:rPr>
                        <a:t>0.1003</a:t>
                      </a:r>
                    </a:p>
                  </a:txBody>
                  <a:tcPr/>
                </a:tc>
                <a:tc>
                  <a:txBody>
                    <a:bodyPr/>
                    <a:lstStyle/>
                    <a:p>
                      <a:r>
                        <a:rPr lang="en-IN" sz="1600" dirty="0">
                          <a:solidFill>
                            <a:srgbClr val="141414"/>
                          </a:solidFill>
                        </a:rPr>
                        <a:t>0.0985</a:t>
                      </a:r>
                    </a:p>
                  </a:txBody>
                  <a:tcPr/>
                </a:tc>
                <a:extLst>
                  <a:ext uri="{0D108BD9-81ED-4DB2-BD59-A6C34878D82A}">
                    <a16:rowId xmlns:a16="http://schemas.microsoft.com/office/drawing/2014/main" val="3078827463"/>
                  </a:ext>
                </a:extLst>
              </a:tr>
              <a:tr h="402806">
                <a:tc>
                  <a:txBody>
                    <a:bodyPr/>
                    <a:lstStyle/>
                    <a:p>
                      <a:r>
                        <a:rPr lang="en-IN" sz="1600" dirty="0">
                          <a:solidFill>
                            <a:srgbClr val="141414"/>
                          </a:solidFill>
                        </a:rPr>
                        <a:t>−1.1</a:t>
                      </a:r>
                    </a:p>
                  </a:txBody>
                  <a:tcPr/>
                </a:tc>
                <a:tc>
                  <a:txBody>
                    <a:bodyPr/>
                    <a:lstStyle/>
                    <a:p>
                      <a:r>
                        <a:rPr lang="en-IN" sz="1600" dirty="0">
                          <a:solidFill>
                            <a:srgbClr val="141414"/>
                          </a:solidFill>
                        </a:rPr>
                        <a:t>0.1357</a:t>
                      </a:r>
                    </a:p>
                  </a:txBody>
                  <a:tcPr/>
                </a:tc>
                <a:tc>
                  <a:txBody>
                    <a:bodyPr/>
                    <a:lstStyle/>
                    <a:p>
                      <a:r>
                        <a:rPr lang="en-IN" sz="1600" dirty="0">
                          <a:solidFill>
                            <a:srgbClr val="141414"/>
                          </a:solidFill>
                        </a:rPr>
                        <a:t>0.1335</a:t>
                      </a:r>
                    </a:p>
                  </a:txBody>
                  <a:tcPr/>
                </a:tc>
                <a:tc>
                  <a:txBody>
                    <a:bodyPr/>
                    <a:lstStyle/>
                    <a:p>
                      <a:r>
                        <a:rPr lang="en-IN" sz="1600" dirty="0">
                          <a:solidFill>
                            <a:srgbClr val="141414"/>
                          </a:solidFill>
                        </a:rPr>
                        <a:t>0.1314</a:t>
                      </a:r>
                    </a:p>
                  </a:txBody>
                  <a:tcPr/>
                </a:tc>
                <a:tc>
                  <a:txBody>
                    <a:bodyPr/>
                    <a:lstStyle/>
                    <a:p>
                      <a:r>
                        <a:rPr lang="en-IN" sz="1600" dirty="0">
                          <a:solidFill>
                            <a:srgbClr val="141414"/>
                          </a:solidFill>
                        </a:rPr>
                        <a:t>0.1292</a:t>
                      </a:r>
                    </a:p>
                  </a:txBody>
                  <a:tcPr/>
                </a:tc>
                <a:tc>
                  <a:txBody>
                    <a:bodyPr/>
                    <a:lstStyle/>
                    <a:p>
                      <a:r>
                        <a:rPr lang="en-IN" sz="1600" dirty="0">
                          <a:solidFill>
                            <a:srgbClr val="141414"/>
                          </a:solidFill>
                        </a:rPr>
                        <a:t>0.1271</a:t>
                      </a:r>
                    </a:p>
                  </a:txBody>
                  <a:tcPr/>
                </a:tc>
                <a:tc>
                  <a:txBody>
                    <a:bodyPr/>
                    <a:lstStyle/>
                    <a:p>
                      <a:r>
                        <a:rPr lang="en-IN" sz="1600" dirty="0">
                          <a:solidFill>
                            <a:srgbClr val="141414"/>
                          </a:solidFill>
                        </a:rPr>
                        <a:t>0.1251</a:t>
                      </a:r>
                    </a:p>
                  </a:txBody>
                  <a:tcPr/>
                </a:tc>
                <a:tc>
                  <a:txBody>
                    <a:bodyPr/>
                    <a:lstStyle/>
                    <a:p>
                      <a:r>
                        <a:rPr lang="en-IN" sz="1600" dirty="0">
                          <a:solidFill>
                            <a:srgbClr val="141414"/>
                          </a:solidFill>
                        </a:rPr>
                        <a:t>0.1230</a:t>
                      </a:r>
                    </a:p>
                  </a:txBody>
                  <a:tcPr/>
                </a:tc>
                <a:tc>
                  <a:txBody>
                    <a:bodyPr/>
                    <a:lstStyle/>
                    <a:p>
                      <a:r>
                        <a:rPr lang="en-IN" sz="1600" dirty="0">
                          <a:solidFill>
                            <a:srgbClr val="141414"/>
                          </a:solidFill>
                        </a:rPr>
                        <a:t>0.1210</a:t>
                      </a:r>
                    </a:p>
                  </a:txBody>
                  <a:tcPr/>
                </a:tc>
                <a:tc>
                  <a:txBody>
                    <a:bodyPr/>
                    <a:lstStyle/>
                    <a:p>
                      <a:r>
                        <a:rPr lang="en-IN" sz="1600" dirty="0">
                          <a:solidFill>
                            <a:srgbClr val="141414"/>
                          </a:solidFill>
                        </a:rPr>
                        <a:t>0.1190</a:t>
                      </a:r>
                    </a:p>
                  </a:txBody>
                  <a:tcPr/>
                </a:tc>
                <a:tc>
                  <a:txBody>
                    <a:bodyPr/>
                    <a:lstStyle/>
                    <a:p>
                      <a:r>
                        <a:rPr lang="en-IN" sz="1600" dirty="0">
                          <a:solidFill>
                            <a:srgbClr val="141414"/>
                          </a:solidFill>
                        </a:rPr>
                        <a:t>0.1170</a:t>
                      </a:r>
                    </a:p>
                  </a:txBody>
                  <a:tcPr/>
                </a:tc>
                <a:extLst>
                  <a:ext uri="{0D108BD9-81ED-4DB2-BD59-A6C34878D82A}">
                    <a16:rowId xmlns:a16="http://schemas.microsoft.com/office/drawing/2014/main" val="4090533577"/>
                  </a:ext>
                </a:extLst>
              </a:tr>
              <a:tr h="327120">
                <a:tc>
                  <a:txBody>
                    <a:bodyPr/>
                    <a:lstStyle/>
                    <a:p>
                      <a:pPr algn="ctr"/>
                      <a:r>
                        <a:rPr lang="en-IN" sz="1600" dirty="0">
                          <a:solidFill>
                            <a:srgbClr val="141414"/>
                          </a:solidFill>
                        </a:rPr>
                        <a:t>.</a:t>
                      </a:r>
                    </a:p>
                  </a:txBody>
                  <a:tcPr/>
                </a:tc>
                <a:tc>
                  <a:txBody>
                    <a:bodyPr/>
                    <a:lstStyle/>
                    <a:p>
                      <a:pPr algn="ctr"/>
                      <a:r>
                        <a:rPr lang="en-IN" sz="1600" dirty="0">
                          <a:solidFill>
                            <a:srgbClr val="141414"/>
                          </a:solidFill>
                        </a:rPr>
                        <a:t>.</a:t>
                      </a:r>
                    </a:p>
                  </a:txBody>
                  <a:tcPr/>
                </a:tc>
                <a:tc>
                  <a:txBody>
                    <a:bodyPr/>
                    <a:lstStyle/>
                    <a:p>
                      <a:pPr algn="ctr"/>
                      <a:r>
                        <a:rPr lang="en-IN" sz="1600" dirty="0">
                          <a:solidFill>
                            <a:srgbClr val="141414"/>
                          </a:solidFill>
                        </a:rPr>
                        <a:t>.</a:t>
                      </a:r>
                    </a:p>
                  </a:txBody>
                  <a:tcPr/>
                </a:tc>
                <a:tc>
                  <a:txBody>
                    <a:bodyPr/>
                    <a:lstStyle/>
                    <a:p>
                      <a:pPr algn="ctr"/>
                      <a:r>
                        <a:rPr lang="en-IN" sz="1600" dirty="0">
                          <a:solidFill>
                            <a:srgbClr val="141414"/>
                          </a:solidFill>
                        </a:rPr>
                        <a:t>.</a:t>
                      </a:r>
                    </a:p>
                  </a:txBody>
                  <a:tcPr/>
                </a:tc>
                <a:tc>
                  <a:txBody>
                    <a:bodyPr/>
                    <a:lstStyle/>
                    <a:p>
                      <a:pPr algn="ctr"/>
                      <a:r>
                        <a:rPr lang="en-IN" sz="1600" dirty="0">
                          <a:solidFill>
                            <a:srgbClr val="141414"/>
                          </a:solidFill>
                        </a:rPr>
                        <a:t>.</a:t>
                      </a:r>
                    </a:p>
                  </a:txBody>
                  <a:tcPr/>
                </a:tc>
                <a:tc>
                  <a:txBody>
                    <a:bodyPr/>
                    <a:lstStyle/>
                    <a:p>
                      <a:pPr algn="ctr"/>
                      <a:r>
                        <a:rPr lang="en-IN" sz="1600" dirty="0">
                          <a:solidFill>
                            <a:srgbClr val="141414"/>
                          </a:solidFill>
                        </a:rPr>
                        <a:t>.</a:t>
                      </a:r>
                    </a:p>
                  </a:txBody>
                  <a:tcPr/>
                </a:tc>
                <a:tc>
                  <a:txBody>
                    <a:bodyPr/>
                    <a:lstStyle/>
                    <a:p>
                      <a:pPr algn="ctr"/>
                      <a:r>
                        <a:rPr lang="en-IN" sz="1600" dirty="0">
                          <a:solidFill>
                            <a:srgbClr val="141414"/>
                          </a:solidFill>
                        </a:rPr>
                        <a:t>.</a:t>
                      </a:r>
                    </a:p>
                  </a:txBody>
                  <a:tcPr/>
                </a:tc>
                <a:tc>
                  <a:txBody>
                    <a:bodyPr/>
                    <a:lstStyle/>
                    <a:p>
                      <a:pPr algn="ctr"/>
                      <a:r>
                        <a:rPr lang="en-IN" sz="1600" dirty="0">
                          <a:solidFill>
                            <a:srgbClr val="141414"/>
                          </a:solidFill>
                        </a:rPr>
                        <a:t>.</a:t>
                      </a:r>
                    </a:p>
                  </a:txBody>
                  <a:tcPr/>
                </a:tc>
                <a:tc>
                  <a:txBody>
                    <a:bodyPr/>
                    <a:lstStyle/>
                    <a:p>
                      <a:pPr algn="ctr"/>
                      <a:r>
                        <a:rPr lang="en-IN" sz="1600" dirty="0">
                          <a:solidFill>
                            <a:srgbClr val="141414"/>
                          </a:solidFill>
                        </a:rPr>
                        <a:t>.</a:t>
                      </a:r>
                    </a:p>
                  </a:txBody>
                  <a:tcPr/>
                </a:tc>
                <a:tc>
                  <a:txBody>
                    <a:bodyPr/>
                    <a:lstStyle/>
                    <a:p>
                      <a:pPr algn="ctr"/>
                      <a:r>
                        <a:rPr lang="en-IN" sz="1600" dirty="0">
                          <a:solidFill>
                            <a:srgbClr val="141414"/>
                          </a:solidFill>
                        </a:rPr>
                        <a:t>.</a:t>
                      </a:r>
                    </a:p>
                  </a:txBody>
                  <a:tcPr/>
                </a:tc>
                <a:tc>
                  <a:txBody>
                    <a:bodyPr/>
                    <a:lstStyle/>
                    <a:p>
                      <a:pPr algn="ctr"/>
                      <a:r>
                        <a:rPr lang="en-IN" sz="1600" dirty="0">
                          <a:solidFill>
                            <a:srgbClr val="141414"/>
                          </a:solidFill>
                        </a:rPr>
                        <a:t>.</a:t>
                      </a:r>
                    </a:p>
                  </a:txBody>
                  <a:tcPr/>
                </a:tc>
                <a:extLst>
                  <a:ext uri="{0D108BD9-81ED-4DB2-BD59-A6C34878D82A}">
                    <a16:rowId xmlns:a16="http://schemas.microsoft.com/office/drawing/2014/main" val="1103862636"/>
                  </a:ext>
                </a:extLst>
              </a:tr>
            </a:tbl>
          </a:graphicData>
        </a:graphic>
      </p:graphicFrame>
      <p:sp>
        <p:nvSpPr>
          <p:cNvPr id="6" name="Title 1">
            <a:extLst>
              <a:ext uri="{FF2B5EF4-FFF2-40B4-BE49-F238E27FC236}">
                <a16:creationId xmlns:a16="http://schemas.microsoft.com/office/drawing/2014/main" id="{4EF711B4-24B1-A4C2-820A-54F5AA59F40C}"/>
              </a:ext>
            </a:extLst>
          </p:cNvPr>
          <p:cNvSpPr>
            <a:spLocks noGrp="1"/>
          </p:cNvSpPr>
          <p:nvPr>
            <p:ph type="title"/>
          </p:nvPr>
        </p:nvSpPr>
        <p:spPr>
          <a:xfrm>
            <a:off x="476843" y="473245"/>
            <a:ext cx="11241915" cy="1217447"/>
          </a:xfrm>
        </p:spPr>
        <p:txBody>
          <a:bodyPr/>
          <a:lstStyle/>
          <a:p>
            <a:r>
              <a:rPr lang="en-US" dirty="0"/>
              <a:t>Standard </a:t>
            </a:r>
            <a:r>
              <a:rPr lang="en-US" sz="3400" dirty="0"/>
              <a:t>Normal Probability Distribution (11 of 12)</a:t>
            </a:r>
            <a:endParaRPr lang="en-IN" sz="3400" dirty="0"/>
          </a:p>
        </p:txBody>
      </p:sp>
    </p:spTree>
    <p:extLst>
      <p:ext uri="{BB962C8B-B14F-4D97-AF65-F5344CB8AC3E}">
        <p14:creationId xmlns:p14="http://schemas.microsoft.com/office/powerpoint/2010/main" val="2705107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6844" y="1825625"/>
            <a:ext cx="11237976" cy="1188720"/>
          </a:xfrm>
        </p:spPr>
        <p:txBody>
          <a:bodyPr/>
          <a:lstStyle/>
          <a:p>
            <a:r>
              <a:rPr lang="en-IN" sz="2200" dirty="0"/>
              <a:t>From the table we see that z = </a:t>
            </a:r>
            <a:r>
              <a:rPr lang="en-US" sz="2200" dirty="0"/>
              <a:t>−</a:t>
            </a:r>
            <a:r>
              <a:rPr lang="en-IN" sz="2200" dirty="0"/>
              <a:t>1.28 cuts off an area of 0.1 in the lower tail. </a:t>
            </a:r>
            <a:endParaRPr lang="en-US" sz="2200" dirty="0"/>
          </a:p>
          <a:p>
            <a:pPr lvl="1"/>
            <a:r>
              <a:rPr lang="en-US" sz="2200" dirty="0"/>
              <a:t>Step 2: Convert </a:t>
            </a:r>
            <a:r>
              <a:rPr lang="en-US" sz="2200" i="1" dirty="0"/>
              <a:t>z</a:t>
            </a:r>
            <a:r>
              <a:rPr lang="en-US" sz="2200" i="1" baseline="-25000" dirty="0"/>
              <a:t>.</a:t>
            </a:r>
            <a:r>
              <a:rPr lang="en-US" sz="2200" baseline="-25000" dirty="0"/>
              <a:t>1</a:t>
            </a:r>
            <a:r>
              <a:rPr lang="en-US" sz="2200" dirty="0"/>
              <a:t> to the corresponding value of x.</a:t>
            </a:r>
          </a:p>
        </p:txBody>
      </p:sp>
      <mc:AlternateContent xmlns:mc="http://schemas.openxmlformats.org/markup-compatibility/2006" xmlns:a14="http://schemas.microsoft.com/office/drawing/2010/main">
        <mc:Choice Requires="a14">
          <p:sp>
            <p:nvSpPr>
              <p:cNvPr id="10" name="Object 3" descr="Begin equation. x equals mu plus z subscript 1 baseline sigma. x equals 36,500 minus 1.28 times 5000 equals 30,100.">
                <a:extLst>
                  <a:ext uri="{FF2B5EF4-FFF2-40B4-BE49-F238E27FC236}">
                    <a16:creationId xmlns:a16="http://schemas.microsoft.com/office/drawing/2014/main" id="{6D5C0C64-C58A-4FC6-8104-9568036C5AB3}"/>
                  </a:ext>
                </a:extLst>
              </p:cNvPr>
              <p:cNvSpPr txBox="1">
                <a:spLocks noGrp="1"/>
              </p:cNvSpPr>
              <p:nvPr>
                <p:ph sz="half" idx="2"/>
              </p:nvPr>
            </p:nvSpPr>
            <p:spPr>
              <a:xfrm>
                <a:off x="1855304" y="3014345"/>
                <a:ext cx="9570257" cy="1450913"/>
              </a:xfrm>
              <a:prstGeom prst="rect">
                <a:avLst/>
              </a:prstGeom>
            </p:spPr>
            <p:txBody>
              <a:bodyPr>
                <a:noAutofit/>
              </a:bodyPr>
              <a:lstStyle/>
              <a:p>
                <a:pPr>
                  <a:buNone/>
                </a:pPr>
                <a14:m>
                  <m:oMathPara xmlns:m="http://schemas.openxmlformats.org/officeDocument/2006/math">
                    <m:oMathParaPr>
                      <m:jc m:val="left"/>
                    </m:oMathParaPr>
                    <m:oMath xmlns:m="http://schemas.openxmlformats.org/officeDocument/2006/math">
                      <m:r>
                        <a:rPr lang="en-US" sz="2000" i="1" smtClean="0">
                          <a:solidFill>
                            <a:srgbClr val="003865"/>
                          </a:solidFill>
                          <a:latin typeface="Cambria Math" panose="02040503050406030204" pitchFamily="18" charset="0"/>
                        </a:rPr>
                        <m:t>𝑥</m:t>
                      </m:r>
                      <m:r>
                        <a:rPr lang="en-US" sz="2000" i="1" smtClean="0">
                          <a:solidFill>
                            <a:srgbClr val="003865"/>
                          </a:solidFill>
                          <a:latin typeface="Cambria Math" panose="02040503050406030204" pitchFamily="18" charset="0"/>
                        </a:rPr>
                        <m:t>=</m:t>
                      </m:r>
                      <m:r>
                        <a:rPr lang="en-US" sz="2000" i="1" smtClean="0">
                          <a:solidFill>
                            <a:srgbClr val="003865"/>
                          </a:solidFill>
                          <a:latin typeface="Cambria Math" panose="02040503050406030204" pitchFamily="18" charset="0"/>
                        </a:rPr>
                        <m:t>𝜇</m:t>
                      </m:r>
                      <m:r>
                        <a:rPr lang="en-US" sz="2000" i="1" smtClean="0">
                          <a:solidFill>
                            <a:srgbClr val="003865"/>
                          </a:solidFill>
                          <a:latin typeface="Cambria Math" panose="02040503050406030204" pitchFamily="18" charset="0"/>
                        </a:rPr>
                        <m:t>+</m:t>
                      </m:r>
                      <m:sSub>
                        <m:sSubPr>
                          <m:ctrlPr>
                            <a:rPr lang="en-US" sz="2000" b="1" i="1">
                              <a:solidFill>
                                <a:srgbClr val="003865"/>
                              </a:solidFill>
                              <a:latin typeface="Cambria Math" panose="02040503050406030204" pitchFamily="18" charset="0"/>
                            </a:rPr>
                          </m:ctrlPr>
                        </m:sSubPr>
                        <m:e>
                          <m:r>
                            <a:rPr lang="en-US" sz="2000" b="1" i="1">
                              <a:solidFill>
                                <a:srgbClr val="003865"/>
                              </a:solidFill>
                              <a:latin typeface="Cambria Math" panose="02040503050406030204" pitchFamily="18" charset="0"/>
                            </a:rPr>
                            <m:t>𝒛</m:t>
                          </m:r>
                        </m:e>
                        <m:sub>
                          <m:r>
                            <a:rPr lang="en-US" sz="2000" b="1" i="1" smtClean="0">
                              <a:solidFill>
                                <a:srgbClr val="003865"/>
                              </a:solidFill>
                              <a:latin typeface="Cambria Math" panose="02040503050406030204" pitchFamily="18" charset="0"/>
                            </a:rPr>
                            <m:t> </m:t>
                          </m:r>
                        </m:sub>
                      </m:sSub>
                      <m:r>
                        <a:rPr lang="en-US" sz="2000" i="1">
                          <a:solidFill>
                            <a:srgbClr val="003865"/>
                          </a:solidFill>
                          <a:latin typeface="Cambria Math" panose="02040503050406030204" pitchFamily="18" charset="0"/>
                        </a:rPr>
                        <m:t>𝜎</m:t>
                      </m:r>
                    </m:oMath>
                  </m:oMathPara>
                </a14:m>
                <a:endParaRPr lang="en-US" sz="2000" i="1" dirty="0">
                  <a:solidFill>
                    <a:srgbClr val="003865"/>
                  </a:solidFill>
                  <a:latin typeface="Cambria Math" panose="02040503050406030204" pitchFamily="18" charset="0"/>
                </a:endParaRPr>
              </a:p>
              <a:p>
                <a:pPr>
                  <a:buNone/>
                </a:pPr>
                <a14:m>
                  <m:oMath xmlns:m="http://schemas.openxmlformats.org/officeDocument/2006/math">
                    <m:r>
                      <a:rPr lang="en-US" sz="2000" i="1" smtClean="0">
                        <a:solidFill>
                          <a:srgbClr val="003865"/>
                        </a:solidFill>
                        <a:latin typeface="Cambria Math" panose="02040503050406030204" pitchFamily="18" charset="0"/>
                      </a:rPr>
                      <m:t>𝑥</m:t>
                    </m:r>
                    <m:r>
                      <a:rPr lang="en-US" sz="2000" i="1" smtClean="0">
                        <a:solidFill>
                          <a:srgbClr val="003865"/>
                        </a:solidFill>
                        <a:latin typeface="Cambria Math" panose="02040503050406030204" pitchFamily="18" charset="0"/>
                      </a:rPr>
                      <m:t>=36,500−1.28(5000)≅30,100</m:t>
                    </m:r>
                  </m:oMath>
                </a14:m>
                <a:r>
                  <a:rPr lang="en-US" sz="2000" dirty="0">
                    <a:solidFill>
                      <a:srgbClr val="003865"/>
                    </a:solidFill>
                  </a:rPr>
                  <a:t> </a:t>
                </a:r>
              </a:p>
              <a:p>
                <a:pPr>
                  <a:buNone/>
                </a:pPr>
                <a:r>
                  <a:rPr lang="en-US" sz="2000" dirty="0">
                    <a:solidFill>
                      <a:srgbClr val="003865"/>
                    </a:solidFill>
                  </a:rPr>
                  <a:t>Or: </a:t>
                </a:r>
                <a14:m>
                  <m:oMath xmlns:m="http://schemas.openxmlformats.org/officeDocument/2006/math">
                    <m:r>
                      <a:rPr lang="en-US" sz="2000" i="1">
                        <a:solidFill>
                          <a:srgbClr val="003865"/>
                        </a:solidFill>
                        <a:latin typeface="Cambria Math" panose="02040503050406030204" pitchFamily="18" charset="0"/>
                      </a:rPr>
                      <m:t>𝑥</m:t>
                    </m:r>
                    <m:r>
                      <a:rPr lang="en-US" sz="2000" i="1">
                        <a:solidFill>
                          <a:srgbClr val="003865"/>
                        </a:solidFill>
                        <a:latin typeface="Cambria Math" panose="02040503050406030204" pitchFamily="18" charset="0"/>
                      </a:rPr>
                      <m:t>=</m:t>
                    </m:r>
                    <m:r>
                      <a:rPr lang="en-US" sz="2000" b="0" i="1">
                        <a:solidFill>
                          <a:srgbClr val="003865"/>
                        </a:solidFill>
                        <a:latin typeface="Cambria Math" panose="02040503050406030204" pitchFamily="18" charset="0"/>
                      </a:rPr>
                      <m:t>𝜇</m:t>
                    </m:r>
                    <m:r>
                      <a:rPr lang="en-US" sz="2000" b="0" i="1">
                        <a:solidFill>
                          <a:srgbClr val="003865"/>
                        </a:solidFill>
                        <a:latin typeface="Cambria Math" panose="02040503050406030204" pitchFamily="18" charset="0"/>
                      </a:rPr>
                      <m:t>+</m:t>
                    </m:r>
                    <m:r>
                      <a:rPr lang="en-US" sz="2000" b="1" i="1">
                        <a:solidFill>
                          <a:srgbClr val="003865"/>
                        </a:solidFill>
                        <a:latin typeface="Cambria Math" panose="02040503050406030204" pitchFamily="18" charset="0"/>
                      </a:rPr>
                      <m:t>𝐍𝐎𝐑𝐌</m:t>
                    </m:r>
                    <m:r>
                      <a:rPr lang="en-US" sz="2000" b="1">
                        <a:solidFill>
                          <a:srgbClr val="003865"/>
                        </a:solidFill>
                        <a:latin typeface="Cambria Math" panose="02040503050406030204" pitchFamily="18" charset="0"/>
                      </a:rPr>
                      <m:t>.</m:t>
                    </m:r>
                    <m:r>
                      <a:rPr lang="en-US" sz="2000" b="1" i="1">
                        <a:solidFill>
                          <a:srgbClr val="003865"/>
                        </a:solidFill>
                        <a:latin typeface="Cambria Math" panose="02040503050406030204" pitchFamily="18" charset="0"/>
                      </a:rPr>
                      <m:t>𝐒</m:t>
                    </m:r>
                    <m:r>
                      <a:rPr lang="en-US" sz="2000" b="1">
                        <a:solidFill>
                          <a:srgbClr val="003865"/>
                        </a:solidFill>
                        <a:latin typeface="Cambria Math" panose="02040503050406030204" pitchFamily="18" charset="0"/>
                      </a:rPr>
                      <m:t>.</m:t>
                    </m:r>
                    <m:r>
                      <a:rPr lang="en-US" sz="2000" b="1" i="1">
                        <a:solidFill>
                          <a:srgbClr val="003865"/>
                        </a:solidFill>
                        <a:latin typeface="Cambria Math" panose="02040503050406030204" pitchFamily="18" charset="0"/>
                      </a:rPr>
                      <m:t>𝐈𝐍𝐕</m:t>
                    </m:r>
                    <m:d>
                      <m:dPr>
                        <m:ctrlPr>
                          <a:rPr lang="en-US" sz="2000" b="1" i="1">
                            <a:solidFill>
                              <a:srgbClr val="003865"/>
                            </a:solidFill>
                            <a:latin typeface="Cambria Math" panose="02040503050406030204" pitchFamily="18" charset="0"/>
                          </a:rPr>
                        </m:ctrlPr>
                      </m:dPr>
                      <m:e>
                        <m:r>
                          <a:rPr lang="en-US" sz="2000" b="1">
                            <a:solidFill>
                              <a:srgbClr val="003865"/>
                            </a:solidFill>
                            <a:latin typeface="Cambria Math" panose="02040503050406030204" pitchFamily="18" charset="0"/>
                          </a:rPr>
                          <m:t>.</m:t>
                        </m:r>
                        <m:r>
                          <a:rPr lang="en-US" sz="2000" b="1" i="1">
                            <a:solidFill>
                              <a:srgbClr val="003865"/>
                            </a:solidFill>
                            <a:latin typeface="Cambria Math" panose="02040503050406030204" pitchFamily="18" charset="0"/>
                          </a:rPr>
                          <m:t>𝟏</m:t>
                        </m:r>
                      </m:e>
                    </m:d>
                    <m:d>
                      <m:dPr>
                        <m:ctrlPr>
                          <a:rPr lang="en-US" sz="2000" i="1">
                            <a:solidFill>
                              <a:srgbClr val="003865"/>
                            </a:solidFill>
                            <a:latin typeface="Cambria Math" panose="02040503050406030204" pitchFamily="18" charset="0"/>
                          </a:rPr>
                        </m:ctrlPr>
                      </m:dPr>
                      <m:e>
                        <m:r>
                          <a:rPr lang="en-US" sz="2000" b="0" i="1">
                            <a:solidFill>
                              <a:srgbClr val="003865"/>
                            </a:solidFill>
                            <a:latin typeface="Cambria Math" panose="02040503050406030204" pitchFamily="18" charset="0"/>
                          </a:rPr>
                          <m:t>𝜎</m:t>
                        </m:r>
                      </m:e>
                    </m:d>
                    <m:r>
                      <a:rPr lang="en-US" sz="2000" b="0" i="0" smtClean="0">
                        <a:solidFill>
                          <a:srgbClr val="003865"/>
                        </a:solidFill>
                        <a:latin typeface="Cambria Math" panose="02040503050406030204" pitchFamily="18" charset="0"/>
                      </a:rPr>
                      <m:t>=</m:t>
                    </m:r>
                    <m:r>
                      <a:rPr lang="en-US" sz="2000" b="1" smtClean="0">
                        <a:solidFill>
                          <a:srgbClr val="FF0000"/>
                        </a:solidFill>
                        <a:latin typeface="Cambria Math" panose="02040503050406030204" pitchFamily="18" charset="0"/>
                      </a:rPr>
                      <m:t>𝐍𝐎𝐑𝐌</m:t>
                    </m:r>
                    <m:r>
                      <a:rPr lang="en-US" sz="2000" b="1" smtClean="0">
                        <a:solidFill>
                          <a:srgbClr val="FF0000"/>
                        </a:solidFill>
                        <a:latin typeface="Cambria Math" panose="02040503050406030204" pitchFamily="18" charset="0"/>
                      </a:rPr>
                      <m:t>.</m:t>
                    </m:r>
                    <m:r>
                      <a:rPr lang="en-US" sz="2000" b="1" i="1">
                        <a:solidFill>
                          <a:srgbClr val="FF0000"/>
                        </a:solidFill>
                        <a:latin typeface="Cambria Math" panose="02040503050406030204" pitchFamily="18" charset="0"/>
                      </a:rPr>
                      <m:t> </m:t>
                    </m:r>
                    <m:r>
                      <a:rPr lang="en-US" sz="2000" b="1">
                        <a:solidFill>
                          <a:srgbClr val="FF0000"/>
                        </a:solidFill>
                        <a:latin typeface="Cambria Math" panose="02040503050406030204" pitchFamily="18" charset="0"/>
                      </a:rPr>
                      <m:t>𝐈𝐍𝐕</m:t>
                    </m:r>
                    <m:d>
                      <m:dPr>
                        <m:ctrlPr>
                          <a:rPr lang="en-US" sz="2000" b="1" i="1">
                            <a:solidFill>
                              <a:srgbClr val="FF0000"/>
                            </a:solidFill>
                            <a:latin typeface="Cambria Math" panose="02040503050406030204" pitchFamily="18" charset="0"/>
                          </a:rPr>
                        </m:ctrlPr>
                      </m:dPr>
                      <m:e>
                        <m:r>
                          <a:rPr lang="en-US" sz="2000" b="1">
                            <a:solidFill>
                              <a:srgbClr val="FF0000"/>
                            </a:solidFill>
                            <a:latin typeface="Cambria Math" panose="02040503050406030204" pitchFamily="18" charset="0"/>
                          </a:rPr>
                          <m:t>𝟎</m:t>
                        </m:r>
                        <m:r>
                          <a:rPr lang="en-US" sz="2000" b="1">
                            <a:solidFill>
                              <a:srgbClr val="FF0000"/>
                            </a:solidFill>
                            <a:latin typeface="Cambria Math" panose="02040503050406030204" pitchFamily="18" charset="0"/>
                          </a:rPr>
                          <m:t>.</m:t>
                        </m:r>
                        <m:r>
                          <a:rPr lang="en-US" sz="2000" b="1">
                            <a:solidFill>
                              <a:srgbClr val="FF0000"/>
                            </a:solidFill>
                            <a:latin typeface="Cambria Math" panose="02040503050406030204" pitchFamily="18" charset="0"/>
                          </a:rPr>
                          <m:t>𝟏</m:t>
                        </m:r>
                        <m:r>
                          <a:rPr lang="en-US" sz="2000" b="1">
                            <a:solidFill>
                              <a:srgbClr val="FF0000"/>
                            </a:solidFill>
                            <a:latin typeface="Cambria Math" panose="02040503050406030204" pitchFamily="18" charset="0"/>
                          </a:rPr>
                          <m:t>, </m:t>
                        </m:r>
                        <m:r>
                          <a:rPr lang="en-US" sz="2000" b="1">
                            <a:solidFill>
                              <a:srgbClr val="FF0000"/>
                            </a:solidFill>
                            <a:latin typeface="Cambria Math" panose="02040503050406030204" pitchFamily="18" charset="0"/>
                          </a:rPr>
                          <m:t>𝟑𝟔𝟓𝟎𝟎</m:t>
                        </m:r>
                        <m:r>
                          <a:rPr lang="en-US" sz="2000" b="1">
                            <a:solidFill>
                              <a:srgbClr val="FF0000"/>
                            </a:solidFill>
                            <a:latin typeface="Cambria Math" panose="02040503050406030204" pitchFamily="18" charset="0"/>
                          </a:rPr>
                          <m:t>, </m:t>
                        </m:r>
                        <m:r>
                          <a:rPr lang="en-US" sz="2000" b="1">
                            <a:solidFill>
                              <a:srgbClr val="FF0000"/>
                            </a:solidFill>
                            <a:latin typeface="Cambria Math" panose="02040503050406030204" pitchFamily="18" charset="0"/>
                          </a:rPr>
                          <m:t>𝟓𝟎𝟎𝟎</m:t>
                        </m:r>
                      </m:e>
                    </m:d>
                    <m:r>
                      <m:rPr>
                        <m:nor/>
                      </m:rPr>
                      <a:rPr lang="en-US" sz="2000" dirty="0">
                        <a:solidFill>
                          <a:srgbClr val="003865"/>
                        </a:solidFill>
                        <a:latin typeface="Cambria Math" panose="02040503050406030204" pitchFamily="18" charset="0"/>
                      </a:rPr>
                      <m:t>=</m:t>
                    </m:r>
                    <m:r>
                      <a:rPr lang="en-US" sz="2000" b="0" i="0" dirty="0" smtClean="0">
                        <a:solidFill>
                          <a:srgbClr val="003865"/>
                        </a:solidFill>
                        <a:latin typeface="Cambria Math" panose="02040503050406030204" pitchFamily="18" charset="0"/>
                      </a:rPr>
                      <m:t> </m:t>
                    </m:r>
                    <m:r>
                      <a:rPr lang="en-US" sz="2000" b="0" i="0" smtClean="0">
                        <a:solidFill>
                          <a:srgbClr val="003865"/>
                        </a:solidFill>
                        <a:latin typeface="Cambria Math" panose="02040503050406030204" pitchFamily="18" charset="0"/>
                      </a:rPr>
                      <m:t>30,092.24</m:t>
                    </m:r>
                  </m:oMath>
                </a14:m>
                <a:endParaRPr lang="en-US" sz="2000" dirty="0">
                  <a:solidFill>
                    <a:srgbClr val="003865"/>
                  </a:solidFill>
                </a:endParaRPr>
              </a:p>
            </p:txBody>
          </p:sp>
        </mc:Choice>
        <mc:Fallback xmlns="">
          <p:sp>
            <p:nvSpPr>
              <p:cNvPr id="10" name="Object 3" descr="Begin equation. x equals mu plus z subscript 1 baseline sigma. x equals 36,500 minus 1.28 times 5000 equals 30,100.">
                <a:extLst>
                  <a:ext uri="{FF2B5EF4-FFF2-40B4-BE49-F238E27FC236}">
                    <a16:creationId xmlns:a16="http://schemas.microsoft.com/office/drawing/2014/main" id="{6D5C0C64-C58A-4FC6-8104-9568036C5AB3}"/>
                  </a:ext>
                </a:extLst>
              </p:cNvPr>
              <p:cNvSpPr txBox="1">
                <a:spLocks noGrp="1" noRot="1" noChangeAspect="1" noMove="1" noResize="1" noEditPoints="1" noAdjustHandles="1" noChangeArrowheads="1" noChangeShapeType="1" noTextEdit="1"/>
              </p:cNvSpPr>
              <p:nvPr>
                <p:ph sz="half" idx="2"/>
              </p:nvPr>
            </p:nvSpPr>
            <p:spPr>
              <a:xfrm>
                <a:off x="1855304" y="3014345"/>
                <a:ext cx="9570257" cy="1450913"/>
              </a:xfrm>
              <a:prstGeom prst="rect">
                <a:avLst/>
              </a:prstGeom>
              <a:blipFill>
                <a:blip r:embed="rId2"/>
                <a:stretch>
                  <a:fillRect l="-637" b="-8824"/>
                </a:stretch>
              </a:blipFill>
            </p:spPr>
            <p:txBody>
              <a:bodyPr/>
              <a:lstStyle/>
              <a:p>
                <a:r>
                  <a:rPr lang="en-US">
                    <a:noFill/>
                  </a:rPr>
                  <a:t> </a:t>
                </a:r>
              </a:p>
            </p:txBody>
          </p:sp>
        </mc:Fallback>
      </mc:AlternateContent>
      <p:sp>
        <p:nvSpPr>
          <p:cNvPr id="4" name="Content Placeholder 4">
            <a:extLst>
              <a:ext uri="{FF2B5EF4-FFF2-40B4-BE49-F238E27FC236}">
                <a16:creationId xmlns:a16="http://schemas.microsoft.com/office/drawing/2014/main" id="{0DD27B09-BD97-4414-856A-2433E037EA39}"/>
              </a:ext>
            </a:extLst>
          </p:cNvPr>
          <p:cNvSpPr>
            <a:spLocks noGrp="1"/>
          </p:cNvSpPr>
          <p:nvPr>
            <p:ph sz="half" idx="10"/>
          </p:nvPr>
        </p:nvSpPr>
        <p:spPr>
          <a:xfrm>
            <a:off x="476844" y="4726443"/>
            <a:ext cx="11237976" cy="948641"/>
          </a:xfrm>
        </p:spPr>
        <p:txBody>
          <a:bodyPr/>
          <a:lstStyle/>
          <a:p>
            <a:r>
              <a:rPr lang="en-US" sz="2200" dirty="0"/>
              <a:t>Thus a guarantee of 30,100 miles will meet the requirement that approximately 10% of the tires will be eligible for the guarantee.</a:t>
            </a:r>
          </a:p>
        </p:txBody>
      </p:sp>
      <p:sp>
        <p:nvSpPr>
          <p:cNvPr id="7" name="Title 1">
            <a:extLst>
              <a:ext uri="{FF2B5EF4-FFF2-40B4-BE49-F238E27FC236}">
                <a16:creationId xmlns:a16="http://schemas.microsoft.com/office/drawing/2014/main" id="{28CCE17D-FB92-67B4-921B-B8C8F129CEB5}"/>
              </a:ext>
            </a:extLst>
          </p:cNvPr>
          <p:cNvSpPr>
            <a:spLocks noGrp="1"/>
          </p:cNvSpPr>
          <p:nvPr>
            <p:ph type="title"/>
          </p:nvPr>
        </p:nvSpPr>
        <p:spPr>
          <a:xfrm>
            <a:off x="476843" y="473245"/>
            <a:ext cx="11241915" cy="1217447"/>
          </a:xfrm>
        </p:spPr>
        <p:txBody>
          <a:bodyPr/>
          <a:lstStyle/>
          <a:p>
            <a:r>
              <a:rPr lang="en-US" dirty="0"/>
              <a:t>Standard </a:t>
            </a:r>
            <a:r>
              <a:rPr lang="en-US" sz="3400" dirty="0"/>
              <a:t>Normal Probability Distribution (12 of 12)</a:t>
            </a:r>
            <a:endParaRPr lang="en-IN" sz="3400" dirty="0"/>
          </a:p>
        </p:txBody>
      </p:sp>
    </p:spTree>
    <p:extLst>
      <p:ext uri="{BB962C8B-B14F-4D97-AF65-F5344CB8AC3E}">
        <p14:creationId xmlns:p14="http://schemas.microsoft.com/office/powerpoint/2010/main" val="1295563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Using Excel to Compute Normal Probabilities</a:t>
            </a:r>
          </a:p>
        </p:txBody>
      </p:sp>
      <p:sp>
        <p:nvSpPr>
          <p:cNvPr id="3" name="Content Placeholder 2"/>
          <p:cNvSpPr>
            <a:spLocks noGrp="1"/>
          </p:cNvSpPr>
          <p:nvPr>
            <p:ph idx="1"/>
          </p:nvPr>
        </p:nvSpPr>
        <p:spPr>
          <a:xfrm>
            <a:off x="476843" y="1690692"/>
            <a:ext cx="11241915" cy="4351338"/>
          </a:xfrm>
        </p:spPr>
        <p:txBody>
          <a:bodyPr/>
          <a:lstStyle/>
          <a:p>
            <a:r>
              <a:rPr lang="en-US" sz="2200" dirty="0"/>
              <a:t>Excel has two other functions for computing cumulative probabilities and </a:t>
            </a:r>
            <a:r>
              <a:rPr lang="en-US" sz="2200" i="1" dirty="0"/>
              <a:t>x</a:t>
            </a:r>
            <a:r>
              <a:rPr lang="en-US" sz="2200" dirty="0"/>
              <a:t> values for any normal distribution with mean </a:t>
            </a:r>
            <a:r>
              <a:rPr lang="en-US" sz="2200" i="1" dirty="0"/>
              <a:t>µ</a:t>
            </a:r>
            <a:r>
              <a:rPr lang="en-US" sz="2200" dirty="0"/>
              <a:t> and standard deviation </a:t>
            </a:r>
            <a:r>
              <a:rPr lang="el-GR" sz="2200" i="1" dirty="0"/>
              <a:t>σ</a:t>
            </a:r>
            <a:r>
              <a:rPr lang="en-US" sz="2200" dirty="0"/>
              <a:t>:</a:t>
            </a:r>
          </a:p>
          <a:p>
            <a:pPr lvl="1"/>
            <a:r>
              <a:rPr lang="en-US" sz="2200" b="1" dirty="0">
                <a:solidFill>
                  <a:srgbClr val="FF0000"/>
                </a:solidFill>
              </a:rPr>
              <a:t>NORM.DIST</a:t>
            </a:r>
            <a:r>
              <a:rPr lang="en-US" sz="2200" b="1" dirty="0"/>
              <a:t> </a:t>
            </a:r>
            <a:r>
              <a:rPr lang="en-US" sz="2200" dirty="0"/>
              <a:t>is used to compute the cumulative probability given an </a:t>
            </a:r>
            <a:r>
              <a:rPr lang="en-US" sz="2200" i="1" dirty="0"/>
              <a:t>x</a:t>
            </a:r>
            <a:r>
              <a:rPr lang="en-US" sz="2200" dirty="0"/>
              <a:t> value.</a:t>
            </a:r>
          </a:p>
          <a:p>
            <a:pPr lvl="1"/>
            <a:r>
              <a:rPr lang="en-US" sz="2200" b="1" dirty="0">
                <a:solidFill>
                  <a:srgbClr val="FF0000"/>
                </a:solidFill>
              </a:rPr>
              <a:t>NORM.INV </a:t>
            </a:r>
            <a:r>
              <a:rPr lang="en-US" sz="2200" dirty="0"/>
              <a:t>is used to compute the x value given a cumulative probability.</a:t>
            </a:r>
          </a:p>
        </p:txBody>
      </p:sp>
      <p:pic>
        <p:nvPicPr>
          <p:cNvPr id="4" name="Content Placeholder 8" descr="An excel worksheet for computing probabilities and x values for the normal distribution. The worksheet has two sections. The first section titled probabilities: normal distribution infers the following data. Cell C3: P (x &lt;= 20000); cell D3: =NORM.DIST(20000,36500,5000,TRUE); cell C4: P (20000 &lt;= x &lt;= 40000); cell D4: =NORM.DIST(40000,36500,5000,TRUE) minus NORM.DIST(20000,36500,5000,TRUE); cell C5: P (x &gt;= 40000); and cell D5: =1 minus NORM.DIST(40000,36500,5000,TRUE). The second section titled finding x values given probabilities infers the following data. Cell C9: x value with .10 in lower tail; cell D9: =NORM.INV(0.1,36500,5000); cell C10: x value with .025 in upper tail; and cell D10: =NORM.INV(0.975,36500,5000). ">
            <a:extLst>
              <a:ext uri="{FF2B5EF4-FFF2-40B4-BE49-F238E27FC236}">
                <a16:creationId xmlns:a16="http://schemas.microsoft.com/office/drawing/2014/main" id="{946D4096-0329-28C0-AED7-73632FAD041F}"/>
              </a:ext>
            </a:extLst>
          </p:cNvPr>
          <p:cNvPicPr>
            <a:picLocks noChangeAspect="1"/>
          </p:cNvPicPr>
          <p:nvPr/>
        </p:nvPicPr>
        <p:blipFill>
          <a:blip r:embed="rId2"/>
          <a:stretch>
            <a:fillRect/>
          </a:stretch>
        </p:blipFill>
        <p:spPr>
          <a:xfrm>
            <a:off x="2062119" y="3565319"/>
            <a:ext cx="8212618" cy="2611644"/>
          </a:xfrm>
          <a:prstGeom prst="rect">
            <a:avLst/>
          </a:prstGeom>
        </p:spPr>
      </p:pic>
    </p:spTree>
    <p:extLst>
      <p:ext uri="{BB962C8B-B14F-4D97-AF65-F5344CB8AC3E}">
        <p14:creationId xmlns:p14="http://schemas.microsoft.com/office/powerpoint/2010/main" val="2030895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Probability Distribution (1 of 7)</a:t>
            </a:r>
            <a:endParaRPr lang="en-IN" dirty="0"/>
          </a:p>
        </p:txBody>
      </p:sp>
      <p:sp>
        <p:nvSpPr>
          <p:cNvPr id="3" name="Content Placeholder 2"/>
          <p:cNvSpPr>
            <a:spLocks noGrp="1"/>
          </p:cNvSpPr>
          <p:nvPr>
            <p:ph idx="1"/>
          </p:nvPr>
        </p:nvSpPr>
        <p:spPr/>
        <p:txBody>
          <a:bodyPr/>
          <a:lstStyle/>
          <a:p>
            <a:r>
              <a:rPr lang="en-US" sz="2200" dirty="0"/>
              <a:t>The exponential probability distribution is useful in describing the time it takes to complete a task.</a:t>
            </a:r>
          </a:p>
          <a:p>
            <a:r>
              <a:rPr lang="en-US" sz="2200" dirty="0"/>
              <a:t>The exponential random variables can be used to describe:</a:t>
            </a:r>
          </a:p>
          <a:p>
            <a:pPr lvl="1"/>
            <a:r>
              <a:rPr lang="en-US" sz="2200" dirty="0"/>
              <a:t>Time between vehicle arrivals at a toll booth</a:t>
            </a:r>
          </a:p>
          <a:p>
            <a:pPr lvl="1"/>
            <a:r>
              <a:rPr lang="en-US" sz="2200" dirty="0"/>
              <a:t>Time required to complete a questionnaire</a:t>
            </a:r>
          </a:p>
          <a:p>
            <a:pPr lvl="1"/>
            <a:r>
              <a:rPr lang="en-US" sz="2200" dirty="0"/>
              <a:t>Distance between major defects in a highway</a:t>
            </a:r>
          </a:p>
          <a:p>
            <a:r>
              <a:rPr lang="en-US" sz="2200" dirty="0"/>
              <a:t>In waiting line applications, the exponential distribution is often used for service times.</a:t>
            </a:r>
          </a:p>
        </p:txBody>
      </p:sp>
    </p:spTree>
    <p:extLst>
      <p:ext uri="{BB962C8B-B14F-4D97-AF65-F5344CB8AC3E}">
        <p14:creationId xmlns:p14="http://schemas.microsoft.com/office/powerpoint/2010/main" val="382870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Probability Distribution (2 of 7)</a:t>
            </a:r>
            <a:endParaRPr lang="en-IN" dirty="0"/>
          </a:p>
        </p:txBody>
      </p:sp>
      <p:sp>
        <p:nvSpPr>
          <p:cNvPr id="3" name="Content Placeholder 2"/>
          <p:cNvSpPr>
            <a:spLocks noGrp="1"/>
          </p:cNvSpPr>
          <p:nvPr>
            <p:ph idx="1"/>
          </p:nvPr>
        </p:nvSpPr>
        <p:spPr>
          <a:xfrm>
            <a:off x="476843" y="1825625"/>
            <a:ext cx="10980589" cy="4351338"/>
          </a:xfrm>
        </p:spPr>
        <p:txBody>
          <a:bodyPr/>
          <a:lstStyle/>
          <a:p>
            <a:r>
              <a:rPr lang="en-US" sz="2200" dirty="0"/>
              <a:t>A property of the exponential distribution is that the </a:t>
            </a:r>
            <a:r>
              <a:rPr lang="en-US" sz="2200" b="1" dirty="0"/>
              <a:t>mean</a:t>
            </a:r>
            <a:r>
              <a:rPr lang="en-US" sz="2200" dirty="0"/>
              <a:t> and </a:t>
            </a:r>
            <a:r>
              <a:rPr lang="en-US" sz="2200" b="1" dirty="0"/>
              <a:t>standard deviation</a:t>
            </a:r>
            <a:r>
              <a:rPr lang="en-US" sz="2200" dirty="0"/>
              <a:t> are </a:t>
            </a:r>
            <a:r>
              <a:rPr lang="en-US" sz="2200" b="1" dirty="0"/>
              <a:t>equal</a:t>
            </a:r>
            <a:r>
              <a:rPr lang="en-US" sz="2200" dirty="0"/>
              <a:t>.</a:t>
            </a:r>
          </a:p>
          <a:p>
            <a:r>
              <a:rPr lang="en-US" sz="2200" dirty="0"/>
              <a:t>The exponential distribution is </a:t>
            </a:r>
            <a:r>
              <a:rPr lang="en-US" sz="2200" b="1" dirty="0"/>
              <a:t>skewed to the right</a:t>
            </a:r>
            <a:r>
              <a:rPr lang="en-US" sz="2200" dirty="0"/>
              <a:t>. Its skewness measure is </a:t>
            </a:r>
            <a:r>
              <a:rPr lang="en-US" sz="2200" b="1" dirty="0"/>
              <a:t>2</a:t>
            </a:r>
            <a:r>
              <a:rPr lang="en-US" sz="2200" dirty="0"/>
              <a:t>.</a:t>
            </a:r>
          </a:p>
        </p:txBody>
      </p:sp>
      <p:sp>
        <p:nvSpPr>
          <p:cNvPr id="4" name="Content Placeholder 2">
            <a:extLst>
              <a:ext uri="{FF2B5EF4-FFF2-40B4-BE49-F238E27FC236}">
                <a16:creationId xmlns:a16="http://schemas.microsoft.com/office/drawing/2014/main" id="{E4F9287B-0F3E-DC77-AD41-7161EE6265C2}"/>
              </a:ext>
            </a:extLst>
          </p:cNvPr>
          <p:cNvSpPr txBox="1">
            <a:spLocks/>
          </p:cNvSpPr>
          <p:nvPr/>
        </p:nvSpPr>
        <p:spPr>
          <a:xfrm>
            <a:off x="480782" y="3422199"/>
            <a:ext cx="11237976" cy="65631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Arial" panose="020B0604020202020204" pitchFamily="34" charset="0"/>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en-US" sz="2000" dirty="0">
                <a:solidFill>
                  <a:srgbClr val="FF0000"/>
                </a:solidFill>
              </a:rPr>
              <a:t>Density Function</a:t>
            </a:r>
          </a:p>
        </p:txBody>
      </p:sp>
      <mc:AlternateContent xmlns:mc="http://schemas.openxmlformats.org/markup-compatibility/2006" xmlns:a14="http://schemas.microsoft.com/office/drawing/2010/main">
        <mc:Choice Requires="a14">
          <p:sp>
            <p:nvSpPr>
              <p:cNvPr id="5" name="Object 3" descr="Begin equation. F of x equals 1 divided by mu times e superscript minus x divided by mu baseline for x is greater than or equal to 0. ">
                <a:extLst>
                  <a:ext uri="{FF2B5EF4-FFF2-40B4-BE49-F238E27FC236}">
                    <a16:creationId xmlns:a16="http://schemas.microsoft.com/office/drawing/2014/main" id="{64B7B993-80DB-E567-802D-88C734FF346C}"/>
                  </a:ext>
                </a:extLst>
              </p:cNvPr>
              <p:cNvSpPr txBox="1">
                <a:spLocks/>
              </p:cNvSpPr>
              <p:nvPr/>
            </p:nvSpPr>
            <p:spPr>
              <a:xfrm>
                <a:off x="2665462" y="3770277"/>
                <a:ext cx="4447713" cy="1335455"/>
              </a:xfrm>
              <a:prstGeom prst="rect">
                <a:avLst/>
              </a:prstGeom>
            </p:spPr>
            <p:txBody>
              <a:bodyPr>
                <a:normAutofit/>
              </a:bodyPr>
              <a:lst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buFont typeface="Wingdings" panose="05000000000000000000" pitchFamily="2" charset="2"/>
                  <a:buNone/>
                </a:pPr>
                <a14:m>
                  <m:oMathPara xmlns:m="http://schemas.openxmlformats.org/officeDocument/2006/math">
                    <m:oMathParaPr>
                      <m:jc m:val="left"/>
                    </m:oMathParaPr>
                    <m:oMath xmlns:m="http://schemas.openxmlformats.org/officeDocument/2006/math">
                      <m:r>
                        <a:rPr lang="en-US" sz="2200" i="1" smtClean="0">
                          <a:solidFill>
                            <a:srgbClr val="FF0000"/>
                          </a:solidFill>
                          <a:latin typeface="Cambria Math" panose="02040503050406030204" pitchFamily="18" charset="0"/>
                        </a:rPr>
                        <m:t>𝑓</m:t>
                      </m:r>
                      <m:r>
                        <a:rPr lang="en-US" sz="2200" i="1" smtClean="0">
                          <a:solidFill>
                            <a:srgbClr val="FF0000"/>
                          </a:solidFill>
                          <a:latin typeface="Cambria Math" panose="02040503050406030204" pitchFamily="18" charset="0"/>
                        </a:rPr>
                        <m:t>(</m:t>
                      </m:r>
                      <m:r>
                        <a:rPr lang="en-US" sz="2200" i="1" smtClean="0">
                          <a:solidFill>
                            <a:srgbClr val="FF0000"/>
                          </a:solidFill>
                          <a:latin typeface="Cambria Math" panose="02040503050406030204" pitchFamily="18" charset="0"/>
                        </a:rPr>
                        <m:t>𝑥</m:t>
                      </m:r>
                      <m:r>
                        <a:rPr lang="en-US" sz="2200" i="1" smtClean="0">
                          <a:solidFill>
                            <a:srgbClr val="FF0000"/>
                          </a:solidFill>
                          <a:latin typeface="Cambria Math" panose="02040503050406030204" pitchFamily="18" charset="0"/>
                        </a:rPr>
                        <m:t>)=</m:t>
                      </m:r>
                      <m:f>
                        <m:fPr>
                          <m:ctrlPr>
                            <a:rPr lang="en-US" sz="2200" i="1">
                              <a:solidFill>
                                <a:srgbClr val="FF0000"/>
                              </a:solidFill>
                              <a:latin typeface="Cambria Math" panose="02040503050406030204" pitchFamily="18" charset="0"/>
                            </a:rPr>
                          </m:ctrlPr>
                        </m:fPr>
                        <m:num>
                          <m:r>
                            <a:rPr lang="en-US" sz="2200" i="1">
                              <a:solidFill>
                                <a:srgbClr val="FF0000"/>
                              </a:solidFill>
                              <a:latin typeface="Cambria Math" panose="02040503050406030204" pitchFamily="18" charset="0"/>
                            </a:rPr>
                            <m:t>1</m:t>
                          </m:r>
                        </m:num>
                        <m:den>
                          <m:r>
                            <a:rPr lang="en-US" sz="2200" i="1">
                              <a:solidFill>
                                <a:srgbClr val="FF0000"/>
                              </a:solidFill>
                              <a:latin typeface="Cambria Math" panose="02040503050406030204" pitchFamily="18" charset="0"/>
                            </a:rPr>
                            <m:t>𝜇</m:t>
                          </m:r>
                        </m:den>
                      </m:f>
                      <m:sSup>
                        <m:sSupPr>
                          <m:ctrlPr>
                            <a:rPr lang="en-US" sz="2200" i="1">
                              <a:solidFill>
                                <a:srgbClr val="FF0000"/>
                              </a:solidFill>
                              <a:latin typeface="Cambria Math" panose="02040503050406030204" pitchFamily="18" charset="0"/>
                            </a:rPr>
                          </m:ctrlPr>
                        </m:sSupPr>
                        <m:e>
                          <m:r>
                            <a:rPr lang="en-US" sz="2200" i="1">
                              <a:solidFill>
                                <a:srgbClr val="FF0000"/>
                              </a:solidFill>
                              <a:latin typeface="Cambria Math" panose="02040503050406030204" pitchFamily="18" charset="0"/>
                            </a:rPr>
                            <m:t>𝑒</m:t>
                          </m:r>
                        </m:e>
                        <m:sup>
                          <m:f>
                            <m:fPr>
                              <m:ctrlPr>
                                <a:rPr lang="en-US" sz="2200" i="1">
                                  <a:solidFill>
                                    <a:srgbClr val="FF0000"/>
                                  </a:solidFill>
                                  <a:latin typeface="Cambria Math" panose="02040503050406030204" pitchFamily="18" charset="0"/>
                                </a:rPr>
                              </m:ctrlPr>
                            </m:fPr>
                            <m:num>
                              <m:r>
                                <a:rPr lang="en-US" sz="2200" i="1">
                                  <a:solidFill>
                                    <a:srgbClr val="FF0000"/>
                                  </a:solidFill>
                                  <a:latin typeface="Cambria Math" panose="02040503050406030204" pitchFamily="18" charset="0"/>
                                </a:rPr>
                                <m:t>−</m:t>
                              </m:r>
                              <m:r>
                                <a:rPr lang="en-US" sz="2200" i="1">
                                  <a:solidFill>
                                    <a:srgbClr val="FF0000"/>
                                  </a:solidFill>
                                  <a:latin typeface="Cambria Math" panose="02040503050406030204" pitchFamily="18" charset="0"/>
                                </a:rPr>
                                <m:t>𝑥</m:t>
                              </m:r>
                            </m:num>
                            <m:den>
                              <m:r>
                                <a:rPr lang="en-US" sz="2200" i="1">
                                  <a:solidFill>
                                    <a:srgbClr val="FF0000"/>
                                  </a:solidFill>
                                  <a:latin typeface="Cambria Math" panose="02040503050406030204" pitchFamily="18" charset="0"/>
                                </a:rPr>
                                <m:t>𝜇</m:t>
                              </m:r>
                            </m:den>
                          </m:f>
                        </m:sup>
                      </m:sSup>
                      <m:r>
                        <m:rPr>
                          <m:nor/>
                        </m:rPr>
                        <a:rPr lang="en-US" sz="2200">
                          <a:solidFill>
                            <a:srgbClr val="FF0000"/>
                          </a:solidFill>
                          <a:latin typeface="Cambria Math" panose="02040503050406030204" pitchFamily="18" charset="0"/>
                        </a:rPr>
                        <m:t> </m:t>
                      </m:r>
                      <m:r>
                        <m:rPr>
                          <m:nor/>
                        </m:rPr>
                        <a:rPr lang="en-US" sz="2200">
                          <a:solidFill>
                            <a:srgbClr val="FF0000"/>
                          </a:solidFill>
                          <a:latin typeface="Cambria Math" panose="02040503050406030204" pitchFamily="18" charset="0"/>
                        </a:rPr>
                        <m:t>for</m:t>
                      </m:r>
                      <m:r>
                        <m:rPr>
                          <m:nor/>
                        </m:rPr>
                        <a:rPr lang="en-US" sz="2200">
                          <a:solidFill>
                            <a:srgbClr val="FF0000"/>
                          </a:solidFill>
                          <a:latin typeface="Cambria Math" panose="02040503050406030204" pitchFamily="18" charset="0"/>
                        </a:rPr>
                        <m:t> </m:t>
                      </m:r>
                      <m:r>
                        <a:rPr lang="en-US" sz="2200" i="1">
                          <a:solidFill>
                            <a:srgbClr val="FF0000"/>
                          </a:solidFill>
                          <a:latin typeface="Cambria Math" panose="02040503050406030204" pitchFamily="18" charset="0"/>
                        </a:rPr>
                        <m:t>𝑥</m:t>
                      </m:r>
                      <m:r>
                        <a:rPr lang="en-US" sz="2200" i="1">
                          <a:solidFill>
                            <a:srgbClr val="FF0000"/>
                          </a:solidFill>
                          <a:latin typeface="Cambria Math" panose="02040503050406030204" pitchFamily="18" charset="0"/>
                        </a:rPr>
                        <m:t>≥0</m:t>
                      </m:r>
                    </m:oMath>
                  </m:oMathPara>
                </a14:m>
                <a:endParaRPr lang="en-US" sz="2200" dirty="0">
                  <a:solidFill>
                    <a:srgbClr val="FF0000"/>
                  </a:solidFill>
                </a:endParaRPr>
              </a:p>
            </p:txBody>
          </p:sp>
        </mc:Choice>
        <mc:Fallback xmlns="">
          <p:sp>
            <p:nvSpPr>
              <p:cNvPr id="5" name="Object 3" descr="Begin equation. F of x equals 1 divided by mu times e superscript minus x divided by mu baseline for x is greater than or equal to 0. ">
                <a:extLst>
                  <a:ext uri="{FF2B5EF4-FFF2-40B4-BE49-F238E27FC236}">
                    <a16:creationId xmlns:a16="http://schemas.microsoft.com/office/drawing/2014/main" id="{64B7B993-80DB-E567-802D-88C734FF346C}"/>
                  </a:ext>
                </a:extLst>
              </p:cNvPr>
              <p:cNvSpPr txBox="1">
                <a:spLocks noRot="1" noChangeAspect="1" noMove="1" noResize="1" noEditPoints="1" noAdjustHandles="1" noChangeArrowheads="1" noChangeShapeType="1" noTextEdit="1"/>
              </p:cNvSpPr>
              <p:nvPr/>
            </p:nvSpPr>
            <p:spPr>
              <a:xfrm>
                <a:off x="2665462" y="3770277"/>
                <a:ext cx="4447713" cy="1335455"/>
              </a:xfrm>
              <a:prstGeom prst="rect">
                <a:avLst/>
              </a:prstGeom>
              <a:blipFill>
                <a:blip r:embed="rId2"/>
                <a:stretch>
                  <a:fillRect/>
                </a:stretch>
              </a:blipFill>
            </p:spPr>
            <p:txBody>
              <a:bodyPr/>
              <a:lstStyle/>
              <a:p>
                <a:r>
                  <a:rPr lang="en-US">
                    <a:noFill/>
                  </a:rPr>
                  <a:t> </a:t>
                </a:r>
              </a:p>
            </p:txBody>
          </p:sp>
        </mc:Fallback>
      </mc:AlternateContent>
      <p:sp>
        <p:nvSpPr>
          <p:cNvPr id="6" name="Content Placeholder 4">
            <a:extLst>
              <a:ext uri="{FF2B5EF4-FFF2-40B4-BE49-F238E27FC236}">
                <a16:creationId xmlns:a16="http://schemas.microsoft.com/office/drawing/2014/main" id="{AB340D0F-5A16-DAA8-D4CB-665E9B686982}"/>
              </a:ext>
            </a:extLst>
          </p:cNvPr>
          <p:cNvSpPr txBox="1">
            <a:spLocks/>
          </p:cNvSpPr>
          <p:nvPr/>
        </p:nvSpPr>
        <p:spPr>
          <a:xfrm>
            <a:off x="2391878" y="4769834"/>
            <a:ext cx="6797842" cy="1201975"/>
          </a:xfrm>
          <a:prstGeom prst="rect">
            <a:avLst/>
          </a:prstGeom>
        </p:spPr>
        <p:txBody>
          <a:bodyPr/>
          <a:lst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fontAlgn="auto">
              <a:buFont typeface="Wingdings" panose="05000000000000000000" pitchFamily="2" charset="2"/>
              <a:buNone/>
            </a:pPr>
            <a:r>
              <a:rPr lang="en-US" sz="2000" dirty="0"/>
              <a:t>where: </a:t>
            </a:r>
            <a:r>
              <a:rPr lang="en-US" sz="2000" i="1" dirty="0"/>
              <a:t>µ </a:t>
            </a:r>
            <a:r>
              <a:rPr lang="en-US" sz="2000" dirty="0"/>
              <a:t>= expected value or mean</a:t>
            </a:r>
          </a:p>
          <a:p>
            <a:pPr marL="1196975" indent="0" fontAlgn="auto">
              <a:buFont typeface="Wingdings" panose="05000000000000000000" pitchFamily="2" charset="2"/>
              <a:buNone/>
            </a:pPr>
            <a:r>
              <a:rPr lang="en-US" sz="2000" i="1" dirty="0"/>
              <a:t>e</a:t>
            </a:r>
            <a:r>
              <a:rPr lang="en-US" sz="2000" dirty="0"/>
              <a:t> = 2.71828</a:t>
            </a:r>
          </a:p>
        </p:txBody>
      </p:sp>
    </p:spTree>
    <p:extLst>
      <p:ext uri="{BB962C8B-B14F-4D97-AF65-F5344CB8AC3E}">
        <p14:creationId xmlns:p14="http://schemas.microsoft.com/office/powerpoint/2010/main" val="7658484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Probability Distribution (3 of 7)</a:t>
            </a:r>
          </a:p>
        </p:txBody>
      </p:sp>
      <p:sp>
        <p:nvSpPr>
          <p:cNvPr id="3" name="Content Placeholder 2"/>
          <p:cNvSpPr>
            <a:spLocks noGrp="1"/>
          </p:cNvSpPr>
          <p:nvPr>
            <p:ph sz="half" idx="1"/>
          </p:nvPr>
        </p:nvSpPr>
        <p:spPr>
          <a:xfrm>
            <a:off x="476844" y="1825625"/>
            <a:ext cx="11210544" cy="612775"/>
          </a:xfrm>
        </p:spPr>
        <p:txBody>
          <a:bodyPr/>
          <a:lstStyle/>
          <a:p>
            <a:r>
              <a:rPr lang="en-US" b="1" dirty="0">
                <a:solidFill>
                  <a:srgbClr val="0070C0"/>
                </a:solidFill>
              </a:rPr>
              <a:t>Cumulative </a:t>
            </a:r>
            <a:r>
              <a:rPr lang="en-US" b="1" dirty="0">
                <a:solidFill>
                  <a:srgbClr val="003865"/>
                </a:solidFill>
              </a:rPr>
              <a:t>Probabilities</a:t>
            </a:r>
          </a:p>
        </p:txBody>
      </p:sp>
      <mc:AlternateContent xmlns:mc="http://schemas.openxmlformats.org/markup-compatibility/2006" xmlns:a14="http://schemas.microsoft.com/office/drawing/2010/main">
        <mc:Choice Requires="a14">
          <p:sp>
            <p:nvSpPr>
              <p:cNvPr id="9" name="Object 3" descr="Begin equation. P of x less than or equal to x subscript 0 baseline equals 1 minus e superscript minus x subscript 0 baseline over mu baseline. End equation. ">
                <a:extLst>
                  <a:ext uri="{FF2B5EF4-FFF2-40B4-BE49-F238E27FC236}">
                    <a16:creationId xmlns:a16="http://schemas.microsoft.com/office/drawing/2014/main" id="{7C1D3999-AE57-461F-8C65-17D10EA7C417}"/>
                  </a:ext>
                </a:extLst>
              </p:cNvPr>
              <p:cNvSpPr txBox="1">
                <a:spLocks noGrp="1"/>
              </p:cNvSpPr>
              <p:nvPr>
                <p:ph sz="half" idx="2"/>
              </p:nvPr>
            </p:nvSpPr>
            <p:spPr>
              <a:xfrm>
                <a:off x="4329551" y="2316863"/>
                <a:ext cx="5175682" cy="1217448"/>
              </a:xfrm>
              <a:prstGeom prst="rect">
                <a:avLst/>
              </a:prstGeom>
            </p:spPr>
            <p:txBody>
              <a:bodyPr>
                <a:normAutofit/>
              </a:bodyPr>
              <a:lstStyle/>
              <a:p>
                <a:pPr>
                  <a:buNone/>
                </a:pPr>
                <a14:m>
                  <m:oMathPara xmlns:m="http://schemas.openxmlformats.org/officeDocument/2006/math">
                    <m:oMathParaPr>
                      <m:jc m:val="left"/>
                    </m:oMathParaPr>
                    <m:oMath xmlns:m="http://schemas.openxmlformats.org/officeDocument/2006/math">
                      <m:r>
                        <a:rPr lang="en-US" sz="2800" i="1" smtClean="0">
                          <a:solidFill>
                            <a:srgbClr val="003865"/>
                          </a:solidFill>
                          <a:latin typeface="Cambria Math" panose="02040503050406030204" pitchFamily="18" charset="0"/>
                        </a:rPr>
                        <m:t>𝑃</m:t>
                      </m:r>
                      <m:r>
                        <a:rPr lang="en-US" sz="2800" i="1" smtClean="0">
                          <a:solidFill>
                            <a:srgbClr val="003865"/>
                          </a:solidFill>
                          <a:latin typeface="Cambria Math" panose="02040503050406030204" pitchFamily="18" charset="0"/>
                        </a:rPr>
                        <m:t>(</m:t>
                      </m:r>
                      <m:r>
                        <a:rPr lang="en-US" sz="2800" i="1" smtClean="0">
                          <a:solidFill>
                            <a:srgbClr val="003865"/>
                          </a:solidFill>
                          <a:latin typeface="Cambria Math" panose="02040503050406030204" pitchFamily="18" charset="0"/>
                        </a:rPr>
                        <m:t>𝑥</m:t>
                      </m:r>
                      <m:r>
                        <a:rPr lang="en-US" sz="2800" i="1" smtClean="0">
                          <a:solidFill>
                            <a:srgbClr val="003865"/>
                          </a:solidFill>
                          <a:latin typeface="Cambria Math" panose="02040503050406030204" pitchFamily="18" charset="0"/>
                        </a:rPr>
                        <m:t>≤</m:t>
                      </m:r>
                      <m:r>
                        <a:rPr lang="en-US" sz="2800" b="0" i="1" smtClean="0">
                          <a:solidFill>
                            <a:srgbClr val="003865"/>
                          </a:solidFill>
                          <a:latin typeface="Cambria Math" panose="02040503050406030204" pitchFamily="18" charset="0"/>
                        </a:rPr>
                        <m:t>𝑎</m:t>
                      </m:r>
                      <m:r>
                        <a:rPr lang="en-US" sz="2800" i="1">
                          <a:solidFill>
                            <a:srgbClr val="003865"/>
                          </a:solidFill>
                          <a:latin typeface="Cambria Math" panose="02040503050406030204" pitchFamily="18" charset="0"/>
                        </a:rPr>
                        <m:t>)=1−</m:t>
                      </m:r>
                      <m:sSup>
                        <m:sSupPr>
                          <m:ctrlPr>
                            <a:rPr lang="en-US" sz="2800" i="1">
                              <a:solidFill>
                                <a:srgbClr val="003865"/>
                              </a:solidFill>
                              <a:latin typeface="Cambria Math" panose="02040503050406030204" pitchFamily="18" charset="0"/>
                            </a:rPr>
                          </m:ctrlPr>
                        </m:sSupPr>
                        <m:e>
                          <m:r>
                            <a:rPr lang="en-US" sz="2800" i="1">
                              <a:solidFill>
                                <a:srgbClr val="003865"/>
                              </a:solidFill>
                              <a:latin typeface="Cambria Math" panose="02040503050406030204" pitchFamily="18" charset="0"/>
                            </a:rPr>
                            <m:t>𝑒</m:t>
                          </m:r>
                        </m:e>
                        <m:sup>
                          <m:f>
                            <m:fPr>
                              <m:ctrlPr>
                                <a:rPr lang="en-US" sz="2800" i="1">
                                  <a:solidFill>
                                    <a:srgbClr val="003865"/>
                                  </a:solidFill>
                                  <a:latin typeface="Cambria Math" panose="02040503050406030204" pitchFamily="18" charset="0"/>
                                </a:rPr>
                              </m:ctrlPr>
                            </m:fPr>
                            <m:num>
                              <m:r>
                                <a:rPr lang="en-US" sz="2800" i="1">
                                  <a:solidFill>
                                    <a:srgbClr val="003865"/>
                                  </a:solidFill>
                                  <a:latin typeface="Cambria Math" panose="02040503050406030204" pitchFamily="18" charset="0"/>
                                </a:rPr>
                                <m:t>−</m:t>
                              </m:r>
                              <m:r>
                                <a:rPr lang="en-US" sz="2800" b="0" i="1" smtClean="0">
                                  <a:solidFill>
                                    <a:srgbClr val="003865"/>
                                  </a:solidFill>
                                  <a:latin typeface="Cambria Math" panose="02040503050406030204" pitchFamily="18" charset="0"/>
                                </a:rPr>
                                <m:t>𝑎</m:t>
                              </m:r>
                            </m:num>
                            <m:den>
                              <m:r>
                                <a:rPr lang="en-US" sz="2800" i="1">
                                  <a:solidFill>
                                    <a:srgbClr val="003865"/>
                                  </a:solidFill>
                                  <a:latin typeface="Cambria Math" panose="02040503050406030204" pitchFamily="18" charset="0"/>
                                </a:rPr>
                                <m:t>𝜇</m:t>
                              </m:r>
                            </m:den>
                          </m:f>
                        </m:sup>
                      </m:sSup>
                    </m:oMath>
                  </m:oMathPara>
                </a14:m>
                <a:endParaRPr lang="en-US" sz="2800" dirty="0"/>
              </a:p>
            </p:txBody>
          </p:sp>
        </mc:Choice>
        <mc:Fallback xmlns="">
          <p:sp>
            <p:nvSpPr>
              <p:cNvPr id="9" name="Object 3" descr="Begin equation. P of x less than or equal to x subscript 0 baseline equals 1 minus e superscript minus x subscript 0 baseline over mu baseline. End equation. ">
                <a:extLst>
                  <a:ext uri="{FF2B5EF4-FFF2-40B4-BE49-F238E27FC236}">
                    <a16:creationId xmlns:a16="http://schemas.microsoft.com/office/drawing/2014/main" id="{7C1D3999-AE57-461F-8C65-17D10EA7C417}"/>
                  </a:ext>
                </a:extLst>
              </p:cNvPr>
              <p:cNvSpPr txBox="1">
                <a:spLocks noGrp="1" noRot="1" noChangeAspect="1" noMove="1" noResize="1" noEditPoints="1" noAdjustHandles="1" noChangeArrowheads="1" noChangeShapeType="1" noTextEdit="1"/>
              </p:cNvSpPr>
              <p:nvPr>
                <p:ph sz="half" idx="2"/>
              </p:nvPr>
            </p:nvSpPr>
            <p:spPr>
              <a:xfrm>
                <a:off x="4329551" y="2316863"/>
                <a:ext cx="5175682" cy="1217448"/>
              </a:xfrm>
              <a:prstGeom prst="rect">
                <a:avLst/>
              </a:prstGeom>
              <a:blipFill>
                <a:blip r:embed="rId2"/>
                <a:stretch>
                  <a:fillRect/>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C2C297EB-F99C-4F9B-ACC3-0D70E6C7D626}"/>
              </a:ext>
            </a:extLst>
          </p:cNvPr>
          <p:cNvSpPr>
            <a:spLocks noGrp="1"/>
          </p:cNvSpPr>
          <p:nvPr>
            <p:ph sz="half" idx="10"/>
          </p:nvPr>
        </p:nvSpPr>
        <p:spPr>
          <a:xfrm>
            <a:off x="4088724" y="3416825"/>
            <a:ext cx="5175682" cy="1217448"/>
          </a:xfrm>
        </p:spPr>
        <p:txBody>
          <a:bodyPr/>
          <a:lstStyle/>
          <a:p>
            <a:pPr indent="0">
              <a:buNone/>
            </a:pPr>
            <a:r>
              <a:rPr lang="en-US" dirty="0"/>
              <a:t>where:  </a:t>
            </a:r>
          </a:p>
          <a:p>
            <a:pPr marL="457200" indent="0">
              <a:buNone/>
            </a:pPr>
            <a:r>
              <a:rPr lang="en-US" i="1" dirty="0"/>
              <a:t>a</a:t>
            </a:r>
            <a:r>
              <a:rPr lang="en-US" dirty="0"/>
              <a:t> = some specific value of </a:t>
            </a:r>
            <a:r>
              <a:rPr lang="en-US" i="1" dirty="0"/>
              <a:t>x</a:t>
            </a:r>
          </a:p>
        </p:txBody>
      </p:sp>
    </p:spTree>
    <p:extLst>
      <p:ext uri="{BB962C8B-B14F-4D97-AF65-F5344CB8AC3E}">
        <p14:creationId xmlns:p14="http://schemas.microsoft.com/office/powerpoint/2010/main" val="4155886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Probability Distribution (4 of 7)</a:t>
            </a:r>
            <a:endParaRPr lang="en-IN" dirty="0"/>
          </a:p>
        </p:txBody>
      </p:sp>
      <p:sp>
        <p:nvSpPr>
          <p:cNvPr id="3" name="Content Placeholder 2"/>
          <p:cNvSpPr>
            <a:spLocks noGrp="1"/>
          </p:cNvSpPr>
          <p:nvPr>
            <p:ph idx="1"/>
          </p:nvPr>
        </p:nvSpPr>
        <p:spPr/>
        <p:txBody>
          <a:bodyPr/>
          <a:lstStyle/>
          <a:p>
            <a:r>
              <a:rPr lang="en-IN" sz="2200" b="1" dirty="0"/>
              <a:t>Example: </a:t>
            </a:r>
            <a:r>
              <a:rPr lang="en-IN" sz="2200" dirty="0"/>
              <a:t>Loading time for trucks</a:t>
            </a:r>
          </a:p>
          <a:p>
            <a:pPr indent="0">
              <a:buNone/>
            </a:pPr>
            <a:r>
              <a:rPr lang="en-IN" sz="2200" dirty="0"/>
              <a:t>Suppose </a:t>
            </a:r>
            <a:r>
              <a:rPr lang="en-IN" sz="2200" i="1" dirty="0"/>
              <a:t>x</a:t>
            </a:r>
            <a:r>
              <a:rPr lang="en-IN" sz="2200" dirty="0"/>
              <a:t> represents the loading time for a truck at the </a:t>
            </a:r>
            <a:r>
              <a:rPr lang="en-IN" sz="2200" dirty="0" err="1"/>
              <a:t>Schips</a:t>
            </a:r>
            <a:r>
              <a:rPr lang="en-IN" sz="2200" dirty="0"/>
              <a:t> loading dock and follows exponential distribution. If the mean or average loading time is 15 minutes, what is the probability that loading a truck will take 6 minutes or less? </a:t>
            </a:r>
          </a:p>
        </p:txBody>
      </p:sp>
    </p:spTree>
    <p:extLst>
      <p:ext uri="{BB962C8B-B14F-4D97-AF65-F5344CB8AC3E}">
        <p14:creationId xmlns:p14="http://schemas.microsoft.com/office/powerpoint/2010/main" val="3800107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Continuous Probability Distributions (2 of 2)</a:t>
            </a:r>
          </a:p>
        </p:txBody>
      </p:sp>
      <p:sp>
        <p:nvSpPr>
          <p:cNvPr id="2" name="Content Placeholder 2"/>
          <p:cNvSpPr>
            <a:spLocks noGrp="1"/>
          </p:cNvSpPr>
          <p:nvPr>
            <p:ph sz="half" idx="2"/>
          </p:nvPr>
        </p:nvSpPr>
        <p:spPr>
          <a:xfrm>
            <a:off x="476843" y="1828800"/>
            <a:ext cx="11241915" cy="1280160"/>
          </a:xfrm>
        </p:spPr>
        <p:txBody>
          <a:bodyPr/>
          <a:lstStyle/>
          <a:p>
            <a:pPr>
              <a:buFont typeface="Arial" panose="020B0604020202020204" pitchFamily="34" charset="0"/>
              <a:buChar char="•"/>
            </a:pPr>
            <a:r>
              <a:rPr lang="en-US" sz="2200" dirty="0"/>
              <a:t>The probability of the random variable assuming a value within some given interval from </a:t>
            </a:r>
            <a:r>
              <a:rPr lang="en-US" sz="2200" i="1" dirty="0"/>
              <a:t>x</a:t>
            </a:r>
            <a:r>
              <a:rPr lang="en-US" sz="2200" baseline="-25000" dirty="0"/>
              <a:t>1</a:t>
            </a:r>
            <a:r>
              <a:rPr lang="en-US" sz="2200" dirty="0"/>
              <a:t> to </a:t>
            </a:r>
            <a:r>
              <a:rPr lang="en-US" sz="2200" i="1" dirty="0"/>
              <a:t>x</a:t>
            </a:r>
            <a:r>
              <a:rPr lang="en-US" sz="2200" baseline="-25000" dirty="0"/>
              <a:t>2</a:t>
            </a:r>
            <a:r>
              <a:rPr lang="en-US" sz="2200" dirty="0"/>
              <a:t> is defined to be the </a:t>
            </a:r>
            <a:r>
              <a:rPr lang="en-US" sz="2200" b="1" dirty="0"/>
              <a:t>area under the graph </a:t>
            </a:r>
            <a:r>
              <a:rPr lang="en-US" sz="2200" dirty="0"/>
              <a:t>of the probability density function between </a:t>
            </a:r>
            <a:r>
              <a:rPr lang="en-US" sz="2200" i="1" dirty="0"/>
              <a:t>x</a:t>
            </a:r>
            <a:r>
              <a:rPr lang="en-US" sz="2200" baseline="-25000" dirty="0"/>
              <a:t>1</a:t>
            </a:r>
            <a:r>
              <a:rPr lang="en-US" sz="2200" dirty="0"/>
              <a:t> and </a:t>
            </a:r>
            <a:r>
              <a:rPr lang="en-US" sz="2200" i="1" dirty="0"/>
              <a:t>x</a:t>
            </a:r>
            <a:r>
              <a:rPr lang="en-US" sz="2200" baseline="-25000" dirty="0"/>
              <a:t>2</a:t>
            </a:r>
            <a:r>
              <a:rPr lang="en-US" sz="2200" dirty="0"/>
              <a:t>.</a:t>
            </a:r>
          </a:p>
        </p:txBody>
      </p:sp>
      <p:pic>
        <p:nvPicPr>
          <p:cNvPr id="8" name="Picture 3" descr="A uniform probability distribution graph. The x-axis is x, while the y-axis is function x. A rectangle laying on the x-axis makes up the shape of the uniform function. There are two lines on the rectangle called x subscript 1 baseline and x subscript 2 baseline and the area between them is shaded.">
            <a:extLst>
              <a:ext uri="{FF2B5EF4-FFF2-40B4-BE49-F238E27FC236}">
                <a16:creationId xmlns:a16="http://schemas.microsoft.com/office/drawing/2014/main" id="{B1760607-9EFB-4681-8376-90D0827158B3}"/>
              </a:ext>
            </a:extLst>
          </p:cNvPr>
          <p:cNvPicPr>
            <a:picLocks noGrp="1" noChangeAspect="1"/>
          </p:cNvPicPr>
          <p:nvPr>
            <p:ph idx="10"/>
          </p:nvPr>
        </p:nvPicPr>
        <p:blipFill>
          <a:blip r:embed="rId2"/>
          <a:stretch>
            <a:fillRect/>
          </a:stretch>
        </p:blipFill>
        <p:spPr>
          <a:xfrm>
            <a:off x="721296" y="3749041"/>
            <a:ext cx="2817350" cy="1974718"/>
          </a:xfrm>
          <a:prstGeom prst="rect">
            <a:avLst/>
          </a:prstGeom>
        </p:spPr>
      </p:pic>
      <p:pic>
        <p:nvPicPr>
          <p:cNvPr id="9" name="Picture 4" descr="A normal probability distribution. The x-axis is x. The y-axis is function x. There is a binomial curve on the graph. There are two lines on the right side of the graph called x subscript 1 baseline and x subscript 2 baseline. The area between them is shaded. ">
            <a:extLst>
              <a:ext uri="{FF2B5EF4-FFF2-40B4-BE49-F238E27FC236}">
                <a16:creationId xmlns:a16="http://schemas.microsoft.com/office/drawing/2014/main" id="{D6302247-11FA-486B-8991-039315158061}"/>
              </a:ext>
            </a:extLst>
          </p:cNvPr>
          <p:cNvPicPr>
            <a:picLocks noGrp="1" noChangeAspect="1"/>
          </p:cNvPicPr>
          <p:nvPr>
            <p:ph idx="11"/>
          </p:nvPr>
        </p:nvPicPr>
        <p:blipFill>
          <a:blip r:embed="rId3"/>
          <a:stretch>
            <a:fillRect/>
          </a:stretch>
        </p:blipFill>
        <p:spPr>
          <a:xfrm>
            <a:off x="4304688" y="3337946"/>
            <a:ext cx="3582624" cy="2432304"/>
          </a:xfrm>
          <a:prstGeom prst="rect">
            <a:avLst/>
          </a:prstGeom>
        </p:spPr>
      </p:pic>
      <p:pic>
        <p:nvPicPr>
          <p:cNvPr id="10" name="Picture 5" descr="An exponential probability distribution graph. The x-axis is x, while the y-axis is function x. A negative exponential curve makes up the function of the graph. There are two lines on the left side of the graph called x subscript 1 baseline and x subscript 2 baseline. The area between them is shaded. ">
            <a:extLst>
              <a:ext uri="{FF2B5EF4-FFF2-40B4-BE49-F238E27FC236}">
                <a16:creationId xmlns:a16="http://schemas.microsoft.com/office/drawing/2014/main" id="{48BE41C8-63AB-43D3-93B6-05CA01EEFE25}"/>
              </a:ext>
            </a:extLst>
          </p:cNvPr>
          <p:cNvPicPr>
            <a:picLocks noGrp="1" noChangeAspect="1"/>
          </p:cNvPicPr>
          <p:nvPr>
            <p:ph idx="13"/>
          </p:nvPr>
        </p:nvPicPr>
        <p:blipFill>
          <a:blip r:embed="rId4"/>
          <a:stretch>
            <a:fillRect/>
          </a:stretch>
        </p:blipFill>
        <p:spPr>
          <a:xfrm>
            <a:off x="8484918" y="3702551"/>
            <a:ext cx="2747092" cy="2021208"/>
          </a:xfrm>
          <a:prstGeom prst="rect">
            <a:avLst/>
          </a:prstGeom>
        </p:spPr>
      </p:pic>
    </p:spTree>
    <p:extLst>
      <p:ext uri="{BB962C8B-B14F-4D97-AF65-F5344CB8AC3E}">
        <p14:creationId xmlns:p14="http://schemas.microsoft.com/office/powerpoint/2010/main" val="4138460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Arial" panose="020B0604020202020204" pitchFamily="34" charset="0"/>
              </a:rPr>
              <a:t>Exponential Probability Distribution</a:t>
            </a:r>
            <a:r>
              <a:rPr lang="en-US" dirty="0"/>
              <a:t> (5 of 7)</a:t>
            </a:r>
            <a:endParaRPr lang="en-IN" dirty="0"/>
          </a:p>
        </p:txBody>
      </p:sp>
      <p:sp>
        <p:nvSpPr>
          <p:cNvPr id="3" name="Content Placeholder 2"/>
          <p:cNvSpPr>
            <a:spLocks noGrp="1"/>
          </p:cNvSpPr>
          <p:nvPr>
            <p:ph sz="half" idx="1"/>
          </p:nvPr>
        </p:nvSpPr>
        <p:spPr>
          <a:xfrm>
            <a:off x="476842" y="1825625"/>
            <a:ext cx="11237976" cy="534971"/>
          </a:xfrm>
        </p:spPr>
        <p:txBody>
          <a:bodyPr/>
          <a:lstStyle/>
          <a:p>
            <a:r>
              <a:rPr lang="en-IN" sz="2200" b="1" dirty="0"/>
              <a:t>Example: </a:t>
            </a:r>
            <a:r>
              <a:rPr lang="en-IN" sz="2200" dirty="0"/>
              <a:t>Loading time for trucks</a:t>
            </a:r>
          </a:p>
        </p:txBody>
      </p:sp>
      <mc:AlternateContent xmlns:mc="http://schemas.openxmlformats.org/markup-compatibility/2006" xmlns:a14="http://schemas.microsoft.com/office/drawing/2010/main">
        <mc:Choice Requires="a14">
          <p:sp>
            <p:nvSpPr>
              <p:cNvPr id="9" name="Object 3" descr="Begin equation. P of x less than or equal to x subscript 0 baseline equals 1 minus e superscript minus x subscript 0 over mu. P of x less than or equal to 6 equals 1 minus e superscript minus 6 over 15 equals .3297. End equation.">
                <a:extLst>
                  <a:ext uri="{FF2B5EF4-FFF2-40B4-BE49-F238E27FC236}">
                    <a16:creationId xmlns:a16="http://schemas.microsoft.com/office/drawing/2014/main" id="{C87A6699-8756-4AF0-BE74-1F11011948D8}"/>
                  </a:ext>
                </a:extLst>
              </p:cNvPr>
              <p:cNvSpPr txBox="1">
                <a:spLocks noGrp="1"/>
              </p:cNvSpPr>
              <p:nvPr>
                <p:ph sz="half" idx="2"/>
              </p:nvPr>
            </p:nvSpPr>
            <p:spPr>
              <a:xfrm>
                <a:off x="2020696" y="2457450"/>
                <a:ext cx="6176855" cy="1943100"/>
              </a:xfrm>
              <a:prstGeom prst="rect">
                <a:avLst/>
              </a:prstGeom>
            </p:spPr>
            <p:txBody>
              <a:bodyPr>
                <a:noAutofit/>
              </a:bodyPr>
              <a:lstStyle/>
              <a:p>
                <a:pPr>
                  <a:buNone/>
                </a:pPr>
                <a14:m>
                  <m:oMathPara xmlns:m="http://schemas.openxmlformats.org/officeDocument/2006/math">
                    <m:oMathParaPr>
                      <m:jc m:val="left"/>
                    </m:oMathParaPr>
                    <m:oMath xmlns:m="http://schemas.openxmlformats.org/officeDocument/2006/math">
                      <m:r>
                        <a:rPr lang="en-US" sz="2200" b="1" i="1" smtClean="0">
                          <a:solidFill>
                            <a:srgbClr val="003865"/>
                          </a:solidFill>
                          <a:latin typeface="Cambria Math" panose="02040503050406030204" pitchFamily="18" charset="0"/>
                        </a:rPr>
                        <m:t>𝑷</m:t>
                      </m:r>
                      <m:r>
                        <a:rPr lang="en-US" sz="2200" b="1" i="1" smtClean="0">
                          <a:solidFill>
                            <a:srgbClr val="003865"/>
                          </a:solidFill>
                          <a:latin typeface="Cambria Math" panose="02040503050406030204" pitchFamily="18" charset="0"/>
                        </a:rPr>
                        <m:t>(</m:t>
                      </m:r>
                      <m:r>
                        <a:rPr lang="en-US" sz="2200" b="1" i="1" smtClean="0">
                          <a:solidFill>
                            <a:srgbClr val="003865"/>
                          </a:solidFill>
                          <a:latin typeface="Cambria Math" panose="02040503050406030204" pitchFamily="18" charset="0"/>
                        </a:rPr>
                        <m:t>𝒙</m:t>
                      </m:r>
                      <m:r>
                        <a:rPr lang="en-US" sz="2200" b="1" i="1" smtClean="0">
                          <a:solidFill>
                            <a:srgbClr val="003865"/>
                          </a:solidFill>
                          <a:latin typeface="Cambria Math" panose="02040503050406030204" pitchFamily="18" charset="0"/>
                        </a:rPr>
                        <m:t>≤</m:t>
                      </m:r>
                      <m:r>
                        <a:rPr lang="en-US" sz="2200" b="1" i="1" smtClean="0">
                          <a:solidFill>
                            <a:srgbClr val="003865"/>
                          </a:solidFill>
                          <a:latin typeface="Cambria Math" panose="02040503050406030204" pitchFamily="18" charset="0"/>
                        </a:rPr>
                        <m:t>𝒂</m:t>
                      </m:r>
                      <m:r>
                        <a:rPr lang="en-US" sz="2200" b="1" i="1">
                          <a:solidFill>
                            <a:srgbClr val="003865"/>
                          </a:solidFill>
                          <a:latin typeface="Cambria Math" panose="02040503050406030204" pitchFamily="18" charset="0"/>
                        </a:rPr>
                        <m:t>)=</m:t>
                      </m:r>
                      <m:r>
                        <a:rPr lang="en-US" sz="2200" i="1">
                          <a:solidFill>
                            <a:srgbClr val="003865"/>
                          </a:solidFill>
                          <a:latin typeface="Cambria Math" panose="02040503050406030204" pitchFamily="18" charset="0"/>
                        </a:rPr>
                        <m:t>1−</m:t>
                      </m:r>
                      <m:sSup>
                        <m:sSupPr>
                          <m:ctrlPr>
                            <a:rPr lang="en-US" sz="2200" i="1">
                              <a:solidFill>
                                <a:srgbClr val="003865"/>
                              </a:solidFill>
                              <a:latin typeface="Cambria Math" panose="02040503050406030204" pitchFamily="18" charset="0"/>
                            </a:rPr>
                          </m:ctrlPr>
                        </m:sSupPr>
                        <m:e>
                          <m:r>
                            <a:rPr lang="en-US" sz="2200" i="1">
                              <a:solidFill>
                                <a:srgbClr val="003865"/>
                              </a:solidFill>
                              <a:latin typeface="Cambria Math" panose="02040503050406030204" pitchFamily="18" charset="0"/>
                            </a:rPr>
                            <m:t>𝑒</m:t>
                          </m:r>
                        </m:e>
                        <m:sup>
                          <m:f>
                            <m:fPr>
                              <m:ctrlPr>
                                <a:rPr lang="en-US" sz="2200" i="1">
                                  <a:solidFill>
                                    <a:srgbClr val="003865"/>
                                  </a:solidFill>
                                  <a:latin typeface="Cambria Math" panose="02040503050406030204" pitchFamily="18" charset="0"/>
                                </a:rPr>
                              </m:ctrlPr>
                            </m:fPr>
                            <m:num>
                              <m:r>
                                <a:rPr lang="en-US" sz="2200" i="1">
                                  <a:solidFill>
                                    <a:srgbClr val="003865"/>
                                  </a:solidFill>
                                  <a:latin typeface="Cambria Math" panose="02040503050406030204" pitchFamily="18" charset="0"/>
                                </a:rPr>
                                <m:t>−</m:t>
                              </m:r>
                              <m:r>
                                <a:rPr lang="en-US" sz="2200" b="0" i="1" smtClean="0">
                                  <a:solidFill>
                                    <a:srgbClr val="003865"/>
                                  </a:solidFill>
                                  <a:latin typeface="Cambria Math" panose="02040503050406030204" pitchFamily="18" charset="0"/>
                                </a:rPr>
                                <m:t>𝑎</m:t>
                              </m:r>
                            </m:num>
                            <m:den>
                              <m:r>
                                <a:rPr lang="en-US" sz="2200" i="1">
                                  <a:solidFill>
                                    <a:srgbClr val="003865"/>
                                  </a:solidFill>
                                  <a:latin typeface="Cambria Math" panose="02040503050406030204" pitchFamily="18" charset="0"/>
                                </a:rPr>
                                <m:t>𝜇</m:t>
                              </m:r>
                            </m:den>
                          </m:f>
                        </m:sup>
                      </m:sSup>
                    </m:oMath>
                  </m:oMathPara>
                </a14:m>
                <a:br>
                  <a:rPr lang="en-US" sz="2200" i="1" dirty="0">
                    <a:solidFill>
                      <a:srgbClr val="003865"/>
                    </a:solidFill>
                    <a:latin typeface="Cambria Math" panose="02040503050406030204" pitchFamily="18" charset="0"/>
                  </a:rPr>
                </a:br>
                <a14:m>
                  <m:oMath xmlns:m="http://schemas.openxmlformats.org/officeDocument/2006/math">
                    <m:r>
                      <a:rPr lang="en-US" sz="2200" i="1">
                        <a:solidFill>
                          <a:srgbClr val="003865"/>
                        </a:solidFill>
                        <a:latin typeface="Cambria Math" panose="02040503050406030204" pitchFamily="18" charset="0"/>
                      </a:rPr>
                      <m:t>𝑃</m:t>
                    </m:r>
                    <m:r>
                      <a:rPr lang="en-US" sz="2200" i="1">
                        <a:solidFill>
                          <a:srgbClr val="003865"/>
                        </a:solidFill>
                        <a:latin typeface="Cambria Math" panose="02040503050406030204" pitchFamily="18" charset="0"/>
                      </a:rPr>
                      <m:t>(</m:t>
                    </m:r>
                    <m:r>
                      <a:rPr lang="en-US" sz="2200" i="1">
                        <a:solidFill>
                          <a:srgbClr val="003865"/>
                        </a:solidFill>
                        <a:latin typeface="Cambria Math" panose="02040503050406030204" pitchFamily="18" charset="0"/>
                      </a:rPr>
                      <m:t>𝑥</m:t>
                    </m:r>
                    <m:r>
                      <a:rPr lang="en-US" sz="2200" i="1">
                        <a:solidFill>
                          <a:srgbClr val="003865"/>
                        </a:solidFill>
                        <a:latin typeface="Cambria Math" panose="02040503050406030204" pitchFamily="18" charset="0"/>
                      </a:rPr>
                      <m:t>≤6)=1−</m:t>
                    </m:r>
                    <m:sSup>
                      <m:sSupPr>
                        <m:ctrlPr>
                          <a:rPr lang="en-US" sz="2200" i="1">
                            <a:solidFill>
                              <a:srgbClr val="003865"/>
                            </a:solidFill>
                            <a:latin typeface="Cambria Math" panose="02040503050406030204" pitchFamily="18" charset="0"/>
                          </a:rPr>
                        </m:ctrlPr>
                      </m:sSupPr>
                      <m:e>
                        <m:r>
                          <a:rPr lang="en-US" sz="2200" i="1">
                            <a:solidFill>
                              <a:srgbClr val="003865"/>
                            </a:solidFill>
                            <a:latin typeface="Cambria Math" panose="02040503050406030204" pitchFamily="18" charset="0"/>
                          </a:rPr>
                          <m:t>𝑒</m:t>
                        </m:r>
                      </m:e>
                      <m:sup>
                        <m:r>
                          <a:rPr lang="en-US" sz="2200" i="1">
                            <a:solidFill>
                              <a:srgbClr val="003865"/>
                            </a:solidFill>
                            <a:latin typeface="Cambria Math" panose="02040503050406030204" pitchFamily="18" charset="0"/>
                          </a:rPr>
                          <m:t>−</m:t>
                        </m:r>
                        <m:f>
                          <m:fPr>
                            <m:ctrlPr>
                              <a:rPr lang="en-US" sz="2200" i="1">
                                <a:solidFill>
                                  <a:srgbClr val="003865"/>
                                </a:solidFill>
                                <a:latin typeface="Cambria Math" panose="02040503050406030204" pitchFamily="18" charset="0"/>
                              </a:rPr>
                            </m:ctrlPr>
                          </m:fPr>
                          <m:num>
                            <m:r>
                              <a:rPr lang="en-US" sz="2200" i="1">
                                <a:solidFill>
                                  <a:srgbClr val="003865"/>
                                </a:solidFill>
                                <a:latin typeface="Cambria Math" panose="02040503050406030204" pitchFamily="18" charset="0"/>
                              </a:rPr>
                              <m:t>6</m:t>
                            </m:r>
                          </m:num>
                          <m:den>
                            <m:r>
                              <a:rPr lang="en-US" sz="2200" i="1">
                                <a:solidFill>
                                  <a:srgbClr val="003865"/>
                                </a:solidFill>
                                <a:latin typeface="Cambria Math" panose="02040503050406030204" pitchFamily="18" charset="0"/>
                              </a:rPr>
                              <m:t>15</m:t>
                            </m:r>
                          </m:den>
                        </m:f>
                      </m:sup>
                    </m:sSup>
                    <m:r>
                      <a:rPr lang="en-US" sz="2200" i="1">
                        <a:solidFill>
                          <a:srgbClr val="003865"/>
                        </a:solidFill>
                        <a:latin typeface="Cambria Math" panose="02040503050406030204" pitchFamily="18" charset="0"/>
                      </a:rPr>
                      <m:t>=.3297</m:t>
                    </m:r>
                  </m:oMath>
                </a14:m>
                <a:r>
                  <a:rPr lang="en-US" sz="2200" dirty="0"/>
                  <a:t> </a:t>
                </a:r>
              </a:p>
            </p:txBody>
          </p:sp>
        </mc:Choice>
        <mc:Fallback xmlns="">
          <p:sp>
            <p:nvSpPr>
              <p:cNvPr id="9" name="Object 3" descr="Begin equation. P of x less than or equal to x subscript 0 baseline equals 1 minus e superscript minus x subscript 0 over mu. P of x less than or equal to 6 equals 1 minus e superscript minus 6 over 15 equals .3297. End equation.">
                <a:extLst>
                  <a:ext uri="{FF2B5EF4-FFF2-40B4-BE49-F238E27FC236}">
                    <a16:creationId xmlns:a16="http://schemas.microsoft.com/office/drawing/2014/main" id="{C87A6699-8756-4AF0-BE74-1F11011948D8}"/>
                  </a:ext>
                </a:extLst>
              </p:cNvPr>
              <p:cNvSpPr txBox="1">
                <a:spLocks noGrp="1" noRot="1" noChangeAspect="1" noMove="1" noResize="1" noEditPoints="1" noAdjustHandles="1" noChangeArrowheads="1" noChangeShapeType="1" noTextEdit="1"/>
              </p:cNvSpPr>
              <p:nvPr>
                <p:ph sz="half" idx="2"/>
              </p:nvPr>
            </p:nvSpPr>
            <p:spPr>
              <a:xfrm>
                <a:off x="2020696" y="2457450"/>
                <a:ext cx="6176855" cy="1943100"/>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A5574CB-1556-6D5C-0F44-AECA48974AEF}"/>
              </a:ext>
            </a:extLst>
          </p:cNvPr>
          <p:cNvSpPr txBox="1"/>
          <p:nvPr/>
        </p:nvSpPr>
        <p:spPr>
          <a:xfrm>
            <a:off x="2020696" y="3871552"/>
            <a:ext cx="8796656" cy="430887"/>
          </a:xfrm>
          <a:prstGeom prst="rect">
            <a:avLst/>
          </a:prstGeom>
          <a:noFill/>
        </p:spPr>
        <p:txBody>
          <a:bodyPr wrap="square" rtlCol="0">
            <a:spAutoFit/>
          </a:bodyPr>
          <a:lstStyle/>
          <a:p>
            <a:r>
              <a:rPr lang="en-US" sz="2200" b="1" dirty="0">
                <a:solidFill>
                  <a:srgbClr val="003865"/>
                </a:solidFill>
                <a:latin typeface="Cambria Math" panose="02040503050406030204" pitchFamily="18" charset="0"/>
              </a:rPr>
              <a:t>EXPON.DIST(a, 1/µ , TRUE) </a:t>
            </a:r>
            <a:r>
              <a:rPr lang="en-US" sz="2200" dirty="0">
                <a:solidFill>
                  <a:srgbClr val="003865"/>
                </a:solidFill>
                <a:latin typeface="Cambria Math" panose="02040503050406030204" pitchFamily="18" charset="0"/>
              </a:rPr>
              <a:t>= EXPON.DIST(6, 1/15 , TRUE) = 0.32968</a:t>
            </a:r>
          </a:p>
        </p:txBody>
      </p:sp>
    </p:spTree>
    <p:extLst>
      <p:ext uri="{BB962C8B-B14F-4D97-AF65-F5344CB8AC3E}">
        <p14:creationId xmlns:p14="http://schemas.microsoft.com/office/powerpoint/2010/main" val="1768278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a:t>Using Excel to Compute Exponential Probabilities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6843" y="1825625"/>
                <a:ext cx="11419501" cy="4351338"/>
              </a:xfrm>
            </p:spPr>
            <p:txBody>
              <a:bodyPr/>
              <a:lstStyle/>
              <a:p>
                <a:r>
                  <a:rPr lang="en-US" sz="2200" dirty="0"/>
                  <a:t>The EXPON.DIST function can be used to compute exponential probabilities.</a:t>
                </a:r>
              </a:p>
              <a:p>
                <a:r>
                  <a:rPr lang="en-US" sz="2200" dirty="0"/>
                  <a:t>The EXPON.DIST function has three inputs:</a:t>
                </a:r>
              </a:p>
              <a:p>
                <a:pPr lvl="1"/>
                <a:r>
                  <a:rPr lang="en-US" sz="2200" dirty="0"/>
                  <a:t>1st    The value of the random variable </a:t>
                </a:r>
                <a:r>
                  <a:rPr lang="en-US" sz="2200" i="1" dirty="0"/>
                  <a:t>x</a:t>
                </a:r>
              </a:p>
              <a:p>
                <a:pPr lvl="1"/>
                <a:r>
                  <a:rPr lang="en-US" sz="2200" dirty="0"/>
                  <a:t>2nd   1</a:t>
                </a:r>
                <a:r>
                  <a:rPr lang="en-US" sz="2200" i="1" dirty="0"/>
                  <a:t>/µ</a:t>
                </a:r>
                <a:r>
                  <a:rPr lang="en-US" sz="2200" dirty="0"/>
                  <a:t>: the inverse of the mean time between two consecutive occurrences, </a:t>
                </a:r>
              </a:p>
              <a:p>
                <a:pPr marL="457200" lvl="1" indent="0">
                  <a:buNone/>
                </a:pPr>
                <a:r>
                  <a:rPr lang="en-US" sz="2200" dirty="0"/>
                  <a:t>	     or </a:t>
                </a:r>
                <a14:m>
                  <m:oMath xmlns:m="http://schemas.openxmlformats.org/officeDocument/2006/math">
                    <m:r>
                      <a:rPr lang="en-US" sz="2200" i="1" smtClean="0">
                        <a:latin typeface="Cambria Math" panose="02040503050406030204" pitchFamily="18" charset="0"/>
                        <a:ea typeface="Cambria Math" panose="02040503050406030204" pitchFamily="18" charset="0"/>
                      </a:rPr>
                      <m:t>𝜆</m:t>
                    </m:r>
                  </m:oMath>
                </a14:m>
                <a:r>
                  <a:rPr lang="en-US" sz="2200" dirty="0"/>
                  <a:t>: the mean number of occurrences in an unit interval</a:t>
                </a:r>
              </a:p>
              <a:p>
                <a:pPr lvl="1">
                  <a:tabLst>
                    <a:tab pos="685800" algn="l"/>
                    <a:tab pos="1371600" algn="l"/>
                  </a:tabLst>
                </a:pPr>
                <a:r>
                  <a:rPr lang="en-US" sz="2200" dirty="0"/>
                  <a:t>3rd   We will always enter TRUE because we will be computing cumulative   	probabilities.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6843" y="1825625"/>
                <a:ext cx="11419501" cy="4351338"/>
              </a:xfrm>
              <a:blipFill>
                <a:blip r:embed="rId2"/>
                <a:stretch>
                  <a:fillRect l="-587" t="-700"/>
                </a:stretch>
              </a:blipFill>
            </p:spPr>
            <p:txBody>
              <a:bodyPr/>
              <a:lstStyle/>
              <a:p>
                <a:r>
                  <a:rPr lang="en-US">
                    <a:noFill/>
                  </a:rPr>
                  <a:t> </a:t>
                </a:r>
              </a:p>
            </p:txBody>
          </p:sp>
        </mc:Fallback>
      </mc:AlternateContent>
    </p:spTree>
    <p:extLst>
      <p:ext uri="{BB962C8B-B14F-4D97-AF65-F5344CB8AC3E}">
        <p14:creationId xmlns:p14="http://schemas.microsoft.com/office/powerpoint/2010/main" val="1282059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sz="half" idx="1"/>
          </p:nvPr>
        </p:nvSpPr>
        <p:spPr>
          <a:xfrm>
            <a:off x="476843" y="1825625"/>
            <a:ext cx="5542957" cy="548640"/>
          </a:xfrm>
        </p:spPr>
        <p:txBody>
          <a:bodyPr/>
          <a:lstStyle/>
          <a:p>
            <a:r>
              <a:rPr lang="en-IN" sz="2200" dirty="0"/>
              <a:t>Excel Formula Worksheet</a:t>
            </a:r>
          </a:p>
        </p:txBody>
      </p:sp>
      <p:pic>
        <p:nvPicPr>
          <p:cNvPr id="7" name="Content Placeholder 6" descr="An excel worksheet for computing probabilities for the exponential probability distribution. The worksheet is titled probabilities: exponential distribution that infers the following data. Cell C3: P (x &lt;= 18); cell D3: =EXPON.DIST(18,1/15,TRUE); cell C4: P (6 &lt;= x &lt;= 18); cell D4: =EXPON.DIST(18,1/15,TRUE) minus EXPON.DIST(6,1/15,TRUE); cell C5: P (x &gt;= 8); and cell D5: =1 minus EXPON.DIST(8,1/15,TRUE). ">
            <a:extLst>
              <a:ext uri="{FF2B5EF4-FFF2-40B4-BE49-F238E27FC236}">
                <a16:creationId xmlns:a16="http://schemas.microsoft.com/office/drawing/2014/main" id="{380CF46E-98D5-46E7-8517-901D9873086A}"/>
              </a:ext>
            </a:extLst>
          </p:cNvPr>
          <p:cNvPicPr>
            <a:picLocks noGrp="1" noChangeAspect="1"/>
          </p:cNvPicPr>
          <p:nvPr>
            <p:ph sz="half" idx="2"/>
          </p:nvPr>
        </p:nvPicPr>
        <p:blipFill>
          <a:blip r:embed="rId2"/>
          <a:stretch>
            <a:fillRect/>
          </a:stretch>
        </p:blipFill>
        <p:spPr>
          <a:xfrm>
            <a:off x="3001136" y="2579660"/>
            <a:ext cx="6189727" cy="1538109"/>
          </a:xfrm>
          <a:prstGeom prst="rect">
            <a:avLst/>
          </a:prstGeom>
        </p:spPr>
      </p:pic>
      <p:pic>
        <p:nvPicPr>
          <p:cNvPr id="3" name="Content Placeholder 5" descr="An excel worksheet for computing probabilities for the exponential probability distribution. The worksheet is titled probabilities: exponential distribution that infers the following data. Cell C3: P (x &lt;= 18); cell D3: 0.6988; cell C4: P (6 &lt;= x &lt;= 18); cell D4: 0.3691; cell C5: P (x &gt;= 8); and cell D5: 0.5866. ">
            <a:extLst>
              <a:ext uri="{FF2B5EF4-FFF2-40B4-BE49-F238E27FC236}">
                <a16:creationId xmlns:a16="http://schemas.microsoft.com/office/drawing/2014/main" id="{3BC52907-E881-407C-8DD5-AC511C4A4B4F}"/>
              </a:ext>
            </a:extLst>
          </p:cNvPr>
          <p:cNvPicPr>
            <a:picLocks noChangeAspect="1"/>
          </p:cNvPicPr>
          <p:nvPr/>
        </p:nvPicPr>
        <p:blipFill>
          <a:blip r:embed="rId3"/>
          <a:stretch>
            <a:fillRect/>
          </a:stretch>
        </p:blipFill>
        <p:spPr>
          <a:xfrm>
            <a:off x="3001136" y="4192347"/>
            <a:ext cx="3673984" cy="1562606"/>
          </a:xfrm>
          <a:prstGeom prst="rect">
            <a:avLst/>
          </a:prstGeom>
        </p:spPr>
      </p:pic>
      <p:sp>
        <p:nvSpPr>
          <p:cNvPr id="8" name="Title 1">
            <a:extLst>
              <a:ext uri="{FF2B5EF4-FFF2-40B4-BE49-F238E27FC236}">
                <a16:creationId xmlns:a16="http://schemas.microsoft.com/office/drawing/2014/main" id="{C867F193-7DDE-BEE8-8A2B-86E43F2FE3B9}"/>
              </a:ext>
            </a:extLst>
          </p:cNvPr>
          <p:cNvSpPr>
            <a:spLocks noGrp="1"/>
          </p:cNvSpPr>
          <p:nvPr>
            <p:ph type="title"/>
          </p:nvPr>
        </p:nvSpPr>
        <p:spPr>
          <a:xfrm>
            <a:off x="476843" y="473245"/>
            <a:ext cx="11241915" cy="1217447"/>
          </a:xfrm>
        </p:spPr>
        <p:txBody>
          <a:bodyPr/>
          <a:lstStyle/>
          <a:p>
            <a:r>
              <a:rPr lang="en-US" dirty="0">
                <a:cs typeface="Arial" panose="020B0604020202020204" pitchFamily="34" charset="0"/>
              </a:rPr>
              <a:t>Exponential Probability Distribution</a:t>
            </a:r>
            <a:r>
              <a:rPr lang="en-US" dirty="0"/>
              <a:t> (6 of 7)</a:t>
            </a:r>
            <a:endParaRPr lang="en-IN" dirty="0"/>
          </a:p>
        </p:txBody>
      </p:sp>
    </p:spTree>
    <p:extLst>
      <p:ext uri="{BB962C8B-B14F-4D97-AF65-F5344CB8AC3E}">
        <p14:creationId xmlns:p14="http://schemas.microsoft.com/office/powerpoint/2010/main" val="1261612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shows an exponential distribution curve. The horizontal axis shows loading time, x, ranging from 0 to 30 in increments of 6. The vertical axis shows f of x, ranging from 0.01 to 0.07 in increments of 0.02. All data are approximate. The curve falls from (0, 0.065) to (30, 0.01). Two vertical lines are drwwan at 6 and 18 which extends to the curve. The region between x equals 0 and x equals 6 is P of x less than or equal to 6. The region between x equals 6 and x equals 18 is P of 6 less than or equal to x less than or equal to 18.">
            <a:extLst>
              <a:ext uri="{FF2B5EF4-FFF2-40B4-BE49-F238E27FC236}">
                <a16:creationId xmlns:a16="http://schemas.microsoft.com/office/drawing/2014/main" id="{0487D598-A6AE-4BAE-9037-0ADDC5052232}"/>
              </a:ext>
            </a:extLst>
          </p:cNvPr>
          <p:cNvPicPr>
            <a:picLocks noGrp="1" noChangeAspect="1"/>
          </p:cNvPicPr>
          <p:nvPr>
            <p:ph idx="1"/>
          </p:nvPr>
        </p:nvPicPr>
        <p:blipFill>
          <a:blip r:embed="rId2"/>
          <a:stretch>
            <a:fillRect/>
          </a:stretch>
        </p:blipFill>
        <p:spPr>
          <a:xfrm>
            <a:off x="3416501" y="1825625"/>
            <a:ext cx="4959404" cy="4024494"/>
          </a:xfrm>
          <a:prstGeom prst="rect">
            <a:avLst/>
          </a:prstGeom>
        </p:spPr>
      </p:pic>
      <p:sp>
        <p:nvSpPr>
          <p:cNvPr id="5" name="Title 1">
            <a:extLst>
              <a:ext uri="{FF2B5EF4-FFF2-40B4-BE49-F238E27FC236}">
                <a16:creationId xmlns:a16="http://schemas.microsoft.com/office/drawing/2014/main" id="{48BB6603-4D98-765C-7D9B-D04B10AB0E06}"/>
              </a:ext>
            </a:extLst>
          </p:cNvPr>
          <p:cNvSpPr>
            <a:spLocks noGrp="1"/>
          </p:cNvSpPr>
          <p:nvPr>
            <p:ph type="title"/>
          </p:nvPr>
        </p:nvSpPr>
        <p:spPr>
          <a:xfrm>
            <a:off x="476843" y="473245"/>
            <a:ext cx="11241915" cy="1217447"/>
          </a:xfrm>
        </p:spPr>
        <p:txBody>
          <a:bodyPr/>
          <a:lstStyle/>
          <a:p>
            <a:r>
              <a:rPr lang="en-US" dirty="0">
                <a:cs typeface="Arial" panose="020B0604020202020204" pitchFamily="34" charset="0"/>
              </a:rPr>
              <a:t>Exponential Probability Distribution</a:t>
            </a:r>
            <a:r>
              <a:rPr lang="en-US" dirty="0"/>
              <a:t> (7 of 7)</a:t>
            </a:r>
            <a:endParaRPr lang="en-IN" dirty="0"/>
          </a:p>
        </p:txBody>
      </p:sp>
    </p:spTree>
    <p:extLst>
      <p:ext uri="{BB962C8B-B14F-4D97-AF65-F5344CB8AC3E}">
        <p14:creationId xmlns:p14="http://schemas.microsoft.com/office/powerpoint/2010/main" val="2295446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Relationship between the </a:t>
            </a:r>
            <a:r>
              <a:rPr lang="en-US" sz="3600" dirty="0">
                <a:solidFill>
                  <a:srgbClr val="006298"/>
                </a:solidFill>
              </a:rPr>
              <a:t>Poisson</a:t>
            </a:r>
            <a:r>
              <a:rPr lang="en-US" sz="3600" dirty="0"/>
              <a:t> and </a:t>
            </a:r>
            <a:r>
              <a:rPr lang="en-US" sz="3600" dirty="0">
                <a:solidFill>
                  <a:srgbClr val="006298"/>
                </a:solidFill>
              </a:rPr>
              <a:t>Exponential</a:t>
            </a:r>
            <a:r>
              <a:rPr lang="en-US" sz="3600" dirty="0"/>
              <a:t> Distributions</a:t>
            </a:r>
            <a:endParaRPr lang="en-IN" sz="3600" dirty="0"/>
          </a:p>
        </p:txBody>
      </p:sp>
      <p:pic>
        <p:nvPicPr>
          <p:cNvPr id="9" name="Picture 2" descr="Two ellipses have a pair of arrows, up and down, between each other. The top ellipse is captioned: The Poisson distribution provides an appropriate description of the number of occurrences per interval. The bottom ellipse is captioned: The exponential distribution provides an appropriate description of the length of the interval between occurrences.">
            <a:extLst>
              <a:ext uri="{FF2B5EF4-FFF2-40B4-BE49-F238E27FC236}">
                <a16:creationId xmlns:a16="http://schemas.microsoft.com/office/drawing/2014/main" id="{D1935E32-4987-48F2-B6E8-C1EA71353BEA}"/>
              </a:ext>
            </a:extLst>
          </p:cNvPr>
          <p:cNvPicPr>
            <a:picLocks noGrp="1" noChangeAspect="1"/>
          </p:cNvPicPr>
          <p:nvPr>
            <p:ph idx="1"/>
          </p:nvPr>
        </p:nvPicPr>
        <p:blipFill>
          <a:blip r:embed="rId2"/>
          <a:stretch>
            <a:fillRect/>
          </a:stretch>
        </p:blipFill>
        <p:spPr>
          <a:xfrm>
            <a:off x="2852545" y="1809505"/>
            <a:ext cx="6486909" cy="4511242"/>
          </a:xfrm>
          <a:prstGeom prst="rect">
            <a:avLst/>
          </a:prstGeom>
        </p:spPr>
      </p:pic>
    </p:spTree>
    <p:extLst>
      <p:ext uri="{BB962C8B-B14F-4D97-AF65-F5344CB8AC3E}">
        <p14:creationId xmlns:p14="http://schemas.microsoft.com/office/powerpoint/2010/main" val="1230810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End of Chapter 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Probability Distribution (1 of 4)</a:t>
            </a:r>
          </a:p>
        </p:txBody>
      </p:sp>
      <p:sp>
        <p:nvSpPr>
          <p:cNvPr id="3" name="Content Placeholder 2"/>
          <p:cNvSpPr>
            <a:spLocks noGrp="1"/>
          </p:cNvSpPr>
          <p:nvPr>
            <p:ph sz="half" idx="1"/>
          </p:nvPr>
        </p:nvSpPr>
        <p:spPr>
          <a:xfrm>
            <a:off x="476844" y="1825625"/>
            <a:ext cx="11237976" cy="1565275"/>
          </a:xfrm>
        </p:spPr>
        <p:txBody>
          <a:bodyPr/>
          <a:lstStyle/>
          <a:p>
            <a:r>
              <a:rPr lang="en-US" sz="2200" dirty="0"/>
              <a:t>A random variable is uniformly distributed whenever the probability is </a:t>
            </a:r>
            <a:r>
              <a:rPr lang="en-US" sz="2200" b="1" dirty="0"/>
              <a:t>proportional to the interval’s length</a:t>
            </a:r>
            <a:r>
              <a:rPr lang="en-US" sz="2200" dirty="0"/>
              <a:t>. </a:t>
            </a:r>
          </a:p>
          <a:p>
            <a:endParaRPr lang="en-US" sz="2200" dirty="0"/>
          </a:p>
          <a:p>
            <a:r>
              <a:rPr lang="en-US" sz="2200" dirty="0"/>
              <a:t>The uniform probability density function is:</a:t>
            </a:r>
          </a:p>
        </p:txBody>
      </p:sp>
      <p:graphicFrame>
        <p:nvGraphicFramePr>
          <p:cNvPr id="9" name="Object 3" descr="Begin equation. F of x equals 1 divided by b minus a for a is less than or equal to x is less than or equal to b equals 0 elsewhere.">
            <a:extLst>
              <a:ext uri="{FF2B5EF4-FFF2-40B4-BE49-F238E27FC236}">
                <a16:creationId xmlns:a16="http://schemas.microsoft.com/office/drawing/2014/main" id="{2B9CC22B-5733-4B57-B890-9E506CF978D7}"/>
              </a:ext>
            </a:extLst>
          </p:cNvPr>
          <p:cNvGraphicFramePr>
            <a:graphicFrameLocks noGrp="1" noChangeAspect="1"/>
          </p:cNvGraphicFramePr>
          <p:nvPr>
            <p:ph sz="half" idx="2"/>
            <p:extLst>
              <p:ext uri="{D42A27DB-BD31-4B8C-83A1-F6EECF244321}">
                <p14:modId xmlns:p14="http://schemas.microsoft.com/office/powerpoint/2010/main" val="2056996871"/>
              </p:ext>
            </p:extLst>
          </p:nvPr>
        </p:nvGraphicFramePr>
        <p:xfrm>
          <a:off x="6439599" y="3407564"/>
          <a:ext cx="3755961" cy="777970"/>
        </p:xfrm>
        <a:graphic>
          <a:graphicData uri="http://schemas.openxmlformats.org/presentationml/2006/ole">
            <mc:AlternateContent xmlns:mc="http://schemas.openxmlformats.org/markup-compatibility/2006">
              <mc:Choice xmlns:v="urn:schemas-microsoft-com:vml" Requires="v">
                <p:oleObj name="Equation" r:id="rId2" imgW="4292280" imgH="888840" progId="Equation.DSMT4">
                  <p:embed/>
                </p:oleObj>
              </mc:Choice>
              <mc:Fallback>
                <p:oleObj name="Equation" r:id="rId2" imgW="4292280" imgH="888840" progId="Equation.DSMT4">
                  <p:embed/>
                  <p:pic>
                    <p:nvPicPr>
                      <p:cNvPr id="9" name="Object 3" descr="Begin equation. F of x equals 1 divided by b minus a for a is less than or equal to x is less than or equal to b equals 0 elsewhere.">
                        <a:extLst>
                          <a:ext uri="{FF2B5EF4-FFF2-40B4-BE49-F238E27FC236}">
                            <a16:creationId xmlns:a16="http://schemas.microsoft.com/office/drawing/2014/main" id="{2B9CC22B-5733-4B57-B890-9E506CF978D7}"/>
                          </a:ext>
                        </a:extLst>
                      </p:cNvPr>
                      <p:cNvPicPr/>
                      <p:nvPr/>
                    </p:nvPicPr>
                    <p:blipFill>
                      <a:blip r:embed="rId3"/>
                      <a:stretch>
                        <a:fillRect/>
                      </a:stretch>
                    </p:blipFill>
                    <p:spPr>
                      <a:xfrm>
                        <a:off x="6439599" y="3407564"/>
                        <a:ext cx="3755961" cy="777970"/>
                      </a:xfrm>
                      <a:prstGeom prst="rect">
                        <a:avLst/>
                      </a:prstGeom>
                    </p:spPr>
                  </p:pic>
                </p:oleObj>
              </mc:Fallback>
            </mc:AlternateContent>
          </a:graphicData>
        </a:graphic>
      </p:graphicFrame>
      <p:sp>
        <p:nvSpPr>
          <p:cNvPr id="4" name="Content Placeholder 4"/>
          <p:cNvSpPr>
            <a:spLocks noGrp="1"/>
          </p:cNvSpPr>
          <p:nvPr>
            <p:ph sz="half" idx="10"/>
          </p:nvPr>
        </p:nvSpPr>
        <p:spPr>
          <a:xfrm>
            <a:off x="4167695" y="4393559"/>
            <a:ext cx="7795982" cy="929746"/>
          </a:xfrm>
        </p:spPr>
        <p:txBody>
          <a:bodyPr/>
          <a:lstStyle/>
          <a:p>
            <a:pPr marL="2179638" indent="0">
              <a:buNone/>
              <a:tabLst>
                <a:tab pos="3200400" algn="l"/>
              </a:tabLst>
            </a:pPr>
            <a:r>
              <a:rPr lang="en-US" sz="1800" dirty="0"/>
              <a:t>where:	</a:t>
            </a:r>
            <a:r>
              <a:rPr lang="en-US" sz="1800" i="1" dirty="0"/>
              <a:t>a</a:t>
            </a:r>
            <a:r>
              <a:rPr lang="en-US" sz="1800" dirty="0"/>
              <a:t> = smallest value the variable can assume</a:t>
            </a:r>
          </a:p>
          <a:p>
            <a:pPr marL="3200400" indent="0">
              <a:buNone/>
              <a:tabLst>
                <a:tab pos="3200400" algn="l"/>
              </a:tabLst>
            </a:pPr>
            <a:r>
              <a:rPr lang="en-US" sz="1800" i="1" dirty="0"/>
              <a:t>b</a:t>
            </a:r>
            <a:r>
              <a:rPr lang="en-US" sz="1800" dirty="0"/>
              <a:t> = largest value the variable can assume</a:t>
            </a:r>
          </a:p>
        </p:txBody>
      </p:sp>
      <p:sp>
        <p:nvSpPr>
          <p:cNvPr id="5" name="Content Placeholder 2">
            <a:extLst>
              <a:ext uri="{FF2B5EF4-FFF2-40B4-BE49-F238E27FC236}">
                <a16:creationId xmlns:a16="http://schemas.microsoft.com/office/drawing/2014/main" id="{D0D1EF18-C877-F53E-34E5-BC3DC82C7BDB}"/>
              </a:ext>
            </a:extLst>
          </p:cNvPr>
          <p:cNvSpPr txBox="1">
            <a:spLocks/>
          </p:cNvSpPr>
          <p:nvPr/>
        </p:nvSpPr>
        <p:spPr>
          <a:xfrm>
            <a:off x="472905" y="4370832"/>
            <a:ext cx="11241915" cy="71881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Arial" panose="020B0604020202020204" pitchFamily="34" charset="0"/>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en-US" sz="2000" b="1" dirty="0"/>
              <a:t>Expected Value</a:t>
            </a:r>
            <a:r>
              <a:rPr lang="en-US" sz="2000" dirty="0"/>
              <a:t> of </a:t>
            </a:r>
            <a:r>
              <a:rPr lang="en-US" sz="2000" i="1" dirty="0"/>
              <a:t>x</a:t>
            </a:r>
          </a:p>
        </p:txBody>
      </p:sp>
      <p:graphicFrame>
        <p:nvGraphicFramePr>
          <p:cNvPr id="6" name="Object 3" descr="Begin equation. E of x equals a plus b divided by 2. End equation.">
            <a:extLst>
              <a:ext uri="{FF2B5EF4-FFF2-40B4-BE49-F238E27FC236}">
                <a16:creationId xmlns:a16="http://schemas.microsoft.com/office/drawing/2014/main" id="{47242EBA-6431-D6FF-66F6-92A3D2876851}"/>
              </a:ext>
            </a:extLst>
          </p:cNvPr>
          <p:cNvGraphicFramePr>
            <a:graphicFrameLocks noChangeAspect="1"/>
          </p:cNvGraphicFramePr>
          <p:nvPr>
            <p:extLst>
              <p:ext uri="{D42A27DB-BD31-4B8C-83A1-F6EECF244321}">
                <p14:modId xmlns:p14="http://schemas.microsoft.com/office/powerpoint/2010/main" val="2917438133"/>
              </p:ext>
            </p:extLst>
          </p:nvPr>
        </p:nvGraphicFramePr>
        <p:xfrm>
          <a:off x="3295554" y="4680100"/>
          <a:ext cx="1744281" cy="302954"/>
        </p:xfrm>
        <a:graphic>
          <a:graphicData uri="http://schemas.openxmlformats.org/presentationml/2006/ole">
            <mc:AlternateContent xmlns:mc="http://schemas.openxmlformats.org/markup-compatibility/2006">
              <mc:Choice xmlns:v="urn:schemas-microsoft-com:vml" Requires="v">
                <p:oleObj name="Equation" r:id="rId4" imgW="2412720" imgH="419040" progId="Equation.DSMT4">
                  <p:embed/>
                </p:oleObj>
              </mc:Choice>
              <mc:Fallback>
                <p:oleObj name="Equation" r:id="rId4" imgW="2412720" imgH="419040" progId="Equation.DSMT4">
                  <p:embed/>
                  <p:pic>
                    <p:nvPicPr>
                      <p:cNvPr id="6" name="Object 3" descr="Begin equation. E of x equals a plus b divided by 2. End equation.">
                        <a:extLst>
                          <a:ext uri="{FF2B5EF4-FFF2-40B4-BE49-F238E27FC236}">
                            <a16:creationId xmlns:a16="http://schemas.microsoft.com/office/drawing/2014/main" id="{47242EBA-6431-D6FF-66F6-92A3D2876851}"/>
                          </a:ext>
                        </a:extLst>
                      </p:cNvPr>
                      <p:cNvPicPr/>
                      <p:nvPr/>
                    </p:nvPicPr>
                    <p:blipFill>
                      <a:blip r:embed="rId5"/>
                      <a:stretch>
                        <a:fillRect/>
                      </a:stretch>
                    </p:blipFill>
                    <p:spPr>
                      <a:xfrm>
                        <a:off x="3295554" y="4680100"/>
                        <a:ext cx="1744281" cy="302954"/>
                      </a:xfrm>
                      <a:prstGeom prst="rect">
                        <a:avLst/>
                      </a:prstGeom>
                    </p:spPr>
                  </p:pic>
                </p:oleObj>
              </mc:Fallback>
            </mc:AlternateContent>
          </a:graphicData>
        </a:graphic>
      </p:graphicFrame>
      <p:sp>
        <p:nvSpPr>
          <p:cNvPr id="7" name="Content Placeholder 4">
            <a:extLst>
              <a:ext uri="{FF2B5EF4-FFF2-40B4-BE49-F238E27FC236}">
                <a16:creationId xmlns:a16="http://schemas.microsoft.com/office/drawing/2014/main" id="{CA0E584A-8AF6-33FB-7B62-8113AAB80D8E}"/>
              </a:ext>
            </a:extLst>
          </p:cNvPr>
          <p:cNvSpPr txBox="1">
            <a:spLocks/>
          </p:cNvSpPr>
          <p:nvPr/>
        </p:nvSpPr>
        <p:spPr>
          <a:xfrm>
            <a:off x="472904" y="4945261"/>
            <a:ext cx="11241915" cy="558800"/>
          </a:xfrm>
          <a:prstGeom prst="rect">
            <a:avLst/>
          </a:prstGeom>
        </p:spPr>
        <p:txBody>
          <a:bodyPr/>
          <a:lst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buFont typeface="Arial" panose="020B0604020202020204" pitchFamily="34" charset="0"/>
              <a:buChar char="•"/>
            </a:pPr>
            <a:r>
              <a:rPr lang="en-US" sz="2000" dirty="0"/>
              <a:t>Variance of </a:t>
            </a:r>
            <a:r>
              <a:rPr lang="en-US" sz="2000" i="1" dirty="0"/>
              <a:t>x</a:t>
            </a:r>
          </a:p>
        </p:txBody>
      </p:sp>
      <p:graphicFrame>
        <p:nvGraphicFramePr>
          <p:cNvPr id="8" name="Object 5" descr="Begin equation. Var of x equals left parenthesis b minus a right parenthesis squared divided by 12. End equation.">
            <a:extLst>
              <a:ext uri="{FF2B5EF4-FFF2-40B4-BE49-F238E27FC236}">
                <a16:creationId xmlns:a16="http://schemas.microsoft.com/office/drawing/2014/main" id="{F1B6C87D-620D-4A5E-4B0A-2183C952AE08}"/>
              </a:ext>
            </a:extLst>
          </p:cNvPr>
          <p:cNvGraphicFramePr>
            <a:graphicFrameLocks noChangeAspect="1"/>
          </p:cNvGraphicFramePr>
          <p:nvPr>
            <p:extLst>
              <p:ext uri="{D42A27DB-BD31-4B8C-83A1-F6EECF244321}">
                <p14:modId xmlns:p14="http://schemas.microsoft.com/office/powerpoint/2010/main" val="4008595287"/>
              </p:ext>
            </p:extLst>
          </p:nvPr>
        </p:nvGraphicFramePr>
        <p:xfrm>
          <a:off x="2352674" y="5348198"/>
          <a:ext cx="2063878" cy="311726"/>
        </p:xfrm>
        <a:graphic>
          <a:graphicData uri="http://schemas.openxmlformats.org/presentationml/2006/ole">
            <mc:AlternateContent xmlns:mc="http://schemas.openxmlformats.org/markup-compatibility/2006">
              <mc:Choice xmlns:v="urn:schemas-microsoft-com:vml" Requires="v">
                <p:oleObj name="Equation" r:id="rId6" imgW="3111480" imgH="469800" progId="Equation.DSMT4">
                  <p:embed/>
                </p:oleObj>
              </mc:Choice>
              <mc:Fallback>
                <p:oleObj name="Equation" r:id="rId6" imgW="3111480" imgH="469800" progId="Equation.DSMT4">
                  <p:embed/>
                  <p:pic>
                    <p:nvPicPr>
                      <p:cNvPr id="8" name="Object 5" descr="Begin equation. Var of x equals left parenthesis b minus a right parenthesis squared divided by 12. End equation.">
                        <a:extLst>
                          <a:ext uri="{FF2B5EF4-FFF2-40B4-BE49-F238E27FC236}">
                            <a16:creationId xmlns:a16="http://schemas.microsoft.com/office/drawing/2014/main" id="{F1B6C87D-620D-4A5E-4B0A-2183C952AE08}"/>
                          </a:ext>
                        </a:extLst>
                      </p:cNvPr>
                      <p:cNvPicPr/>
                      <p:nvPr/>
                    </p:nvPicPr>
                    <p:blipFill>
                      <a:blip r:embed="rId7"/>
                      <a:stretch>
                        <a:fillRect/>
                      </a:stretch>
                    </p:blipFill>
                    <p:spPr>
                      <a:xfrm>
                        <a:off x="2352674" y="5348198"/>
                        <a:ext cx="2063878" cy="311726"/>
                      </a:xfrm>
                      <a:prstGeom prst="rect">
                        <a:avLst/>
                      </a:prstGeom>
                    </p:spPr>
                  </p:pic>
                </p:oleObj>
              </mc:Fallback>
            </mc:AlternateContent>
          </a:graphicData>
        </a:graphic>
      </p:graphicFrame>
    </p:spTree>
    <p:extLst>
      <p:ext uri="{BB962C8B-B14F-4D97-AF65-F5344CB8AC3E}">
        <p14:creationId xmlns:p14="http://schemas.microsoft.com/office/powerpoint/2010/main" val="667625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Probability Distribution (2 of 4)</a:t>
            </a:r>
            <a:endParaRPr lang="en-IN" dirty="0"/>
          </a:p>
        </p:txBody>
      </p:sp>
      <p:sp>
        <p:nvSpPr>
          <p:cNvPr id="3" name="Content Placeholder 2"/>
          <p:cNvSpPr>
            <a:spLocks noGrp="1"/>
          </p:cNvSpPr>
          <p:nvPr>
            <p:ph idx="1"/>
          </p:nvPr>
        </p:nvSpPr>
        <p:spPr/>
        <p:txBody>
          <a:bodyPr/>
          <a:lstStyle/>
          <a:p>
            <a:r>
              <a:rPr lang="en-IN" sz="2200" b="1" dirty="0"/>
              <a:t>Example: </a:t>
            </a:r>
            <a:r>
              <a:rPr lang="en-IN" sz="2200" dirty="0"/>
              <a:t>Flight time of an airplane traveling from Chicago to New York</a:t>
            </a:r>
          </a:p>
          <a:p>
            <a:pPr lvl="1"/>
            <a:r>
              <a:rPr lang="en-IN" sz="2200" dirty="0"/>
              <a:t>Suppose the flight time can be any value in the interval from 120 minutes to 140 minutes.</a:t>
            </a:r>
          </a:p>
        </p:txBody>
      </p:sp>
      <p:pic>
        <p:nvPicPr>
          <p:cNvPr id="7" name="Content Placeholder 5" descr="A graph shows the uniform probability distribution for flight time. The horizontal axis shows flight time in minutes, ranging from 120 to 140 in increments of 5. The vertical axis shows f of x, marking 1 over 20. A bar extends across (120, 1 over 20) and (140, 1 over 20).">
            <a:extLst>
              <a:ext uri="{FF2B5EF4-FFF2-40B4-BE49-F238E27FC236}">
                <a16:creationId xmlns:a16="http://schemas.microsoft.com/office/drawing/2014/main" id="{F7A06BD4-F5BF-1402-7BBD-4DED218700DB}"/>
              </a:ext>
            </a:extLst>
          </p:cNvPr>
          <p:cNvPicPr>
            <a:picLocks noChangeAspect="1"/>
          </p:cNvPicPr>
          <p:nvPr/>
        </p:nvPicPr>
        <p:blipFill>
          <a:blip r:embed="rId2"/>
          <a:stretch>
            <a:fillRect/>
          </a:stretch>
        </p:blipFill>
        <p:spPr>
          <a:xfrm>
            <a:off x="2402234" y="3359212"/>
            <a:ext cx="7387531" cy="2817751"/>
          </a:xfrm>
          <a:prstGeom prst="rect">
            <a:avLst/>
          </a:prstGeom>
        </p:spPr>
      </p:pic>
    </p:spTree>
    <p:extLst>
      <p:ext uri="{BB962C8B-B14F-4D97-AF65-F5344CB8AC3E}">
        <p14:creationId xmlns:p14="http://schemas.microsoft.com/office/powerpoint/2010/main" val="2308130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Probability Distribution (3 of 4)</a:t>
            </a:r>
          </a:p>
        </p:txBody>
      </p:sp>
      <p:sp>
        <p:nvSpPr>
          <p:cNvPr id="3" name="Content Placeholder 2"/>
          <p:cNvSpPr>
            <a:spLocks noGrp="1"/>
          </p:cNvSpPr>
          <p:nvPr>
            <p:ph sz="half" idx="1"/>
          </p:nvPr>
        </p:nvSpPr>
        <p:spPr>
          <a:xfrm>
            <a:off x="476844" y="1825625"/>
            <a:ext cx="11237976" cy="517525"/>
          </a:xfrm>
        </p:spPr>
        <p:txBody>
          <a:bodyPr/>
          <a:lstStyle/>
          <a:p>
            <a:r>
              <a:rPr lang="en-US" sz="2200" dirty="0"/>
              <a:t>Uniform Probability Density Function</a:t>
            </a:r>
          </a:p>
        </p:txBody>
      </p:sp>
      <p:graphicFrame>
        <p:nvGraphicFramePr>
          <p:cNvPr id="9" name="Object 3" descr="Start equation. f of x equals 1 divided by 20 for 120 less than or equal to x less than or equal to 140 equals 0 elsewhere. ">
            <a:extLst>
              <a:ext uri="{FF2B5EF4-FFF2-40B4-BE49-F238E27FC236}">
                <a16:creationId xmlns:a16="http://schemas.microsoft.com/office/drawing/2014/main" id="{DF415759-F566-42CF-92E3-B9C5ED718CC6}"/>
              </a:ext>
            </a:extLst>
          </p:cNvPr>
          <p:cNvGraphicFramePr>
            <a:graphicFrameLocks noGrp="1" noChangeAspect="1"/>
          </p:cNvGraphicFramePr>
          <p:nvPr>
            <p:ph sz="half" idx="2"/>
            <p:extLst>
              <p:ext uri="{D42A27DB-BD31-4B8C-83A1-F6EECF244321}">
                <p14:modId xmlns:p14="http://schemas.microsoft.com/office/powerpoint/2010/main" val="19960411"/>
              </p:ext>
            </p:extLst>
          </p:nvPr>
        </p:nvGraphicFramePr>
        <p:xfrm>
          <a:off x="4094568" y="2471884"/>
          <a:ext cx="3535599" cy="695032"/>
        </p:xfrm>
        <a:graphic>
          <a:graphicData uri="http://schemas.openxmlformats.org/presentationml/2006/ole">
            <mc:AlternateContent xmlns:mc="http://schemas.openxmlformats.org/markup-compatibility/2006">
              <mc:Choice xmlns:v="urn:schemas-microsoft-com:vml" Requires="v">
                <p:oleObj name="Equation" r:id="rId2" imgW="4457520" imgH="876240" progId="Equation.DSMT4">
                  <p:embed/>
                </p:oleObj>
              </mc:Choice>
              <mc:Fallback>
                <p:oleObj name="Equation" r:id="rId2" imgW="4457520" imgH="876240" progId="Equation.DSMT4">
                  <p:embed/>
                  <p:pic>
                    <p:nvPicPr>
                      <p:cNvPr id="9" name="Object 3" descr="Start equation. f of x equals 1 divided by 20 for 120 less than or equal to x less than or equal to 140 equals 0 elsewhere. ">
                        <a:extLst>
                          <a:ext uri="{FF2B5EF4-FFF2-40B4-BE49-F238E27FC236}">
                            <a16:creationId xmlns:a16="http://schemas.microsoft.com/office/drawing/2014/main" id="{DF415759-F566-42CF-92E3-B9C5ED718CC6}"/>
                          </a:ext>
                        </a:extLst>
                      </p:cNvPr>
                      <p:cNvPicPr/>
                      <p:nvPr/>
                    </p:nvPicPr>
                    <p:blipFill>
                      <a:blip r:embed="rId3"/>
                      <a:stretch>
                        <a:fillRect/>
                      </a:stretch>
                    </p:blipFill>
                    <p:spPr>
                      <a:xfrm>
                        <a:off x="4094568" y="2471884"/>
                        <a:ext cx="3535599" cy="695032"/>
                      </a:xfrm>
                      <a:prstGeom prst="rect">
                        <a:avLst/>
                      </a:prstGeom>
                    </p:spPr>
                  </p:pic>
                </p:oleObj>
              </mc:Fallback>
            </mc:AlternateContent>
          </a:graphicData>
        </a:graphic>
      </p:graphicFrame>
      <p:sp>
        <p:nvSpPr>
          <p:cNvPr id="4" name="Content Placeholder 4"/>
          <p:cNvSpPr>
            <a:spLocks noGrp="1"/>
          </p:cNvSpPr>
          <p:nvPr>
            <p:ph sz="half" idx="10"/>
          </p:nvPr>
        </p:nvSpPr>
        <p:spPr>
          <a:xfrm>
            <a:off x="2393005" y="3295650"/>
            <a:ext cx="9105089" cy="1219201"/>
          </a:xfrm>
        </p:spPr>
        <p:txBody>
          <a:bodyPr/>
          <a:lstStyle/>
          <a:p>
            <a:pPr marL="1660525" indent="0">
              <a:buNone/>
            </a:pPr>
            <a:r>
              <a:rPr lang="en-US" sz="2000" dirty="0"/>
              <a:t>where:</a:t>
            </a:r>
          </a:p>
          <a:p>
            <a:pPr marL="1660525" indent="0">
              <a:buNone/>
            </a:pPr>
            <a:r>
              <a:rPr lang="en-US" sz="2000" i="1" dirty="0"/>
              <a:t>x</a:t>
            </a:r>
            <a:r>
              <a:rPr lang="en-US" sz="2000" dirty="0"/>
              <a:t> = </a:t>
            </a:r>
            <a:r>
              <a:rPr lang="en-IN" sz="2000" dirty="0"/>
              <a:t>Flight time of an airplane traveling from Chicago to New York</a:t>
            </a:r>
          </a:p>
        </p:txBody>
      </p:sp>
      <p:sp>
        <p:nvSpPr>
          <p:cNvPr id="5" name="Content Placeholder 2">
            <a:extLst>
              <a:ext uri="{FF2B5EF4-FFF2-40B4-BE49-F238E27FC236}">
                <a16:creationId xmlns:a16="http://schemas.microsoft.com/office/drawing/2014/main" id="{71F6F9C2-1F9E-A5CB-198E-B96FA0B540BF}"/>
              </a:ext>
            </a:extLst>
          </p:cNvPr>
          <p:cNvSpPr txBox="1">
            <a:spLocks/>
          </p:cNvSpPr>
          <p:nvPr/>
        </p:nvSpPr>
        <p:spPr>
          <a:xfrm>
            <a:off x="476844" y="4622914"/>
            <a:ext cx="11241915" cy="57093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Arial" panose="020B0604020202020204" pitchFamily="34" charset="0"/>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en-US" sz="2200" dirty="0"/>
              <a:t>Expected Value of </a:t>
            </a:r>
            <a:r>
              <a:rPr lang="en-US" sz="2200" i="1" dirty="0"/>
              <a:t>x</a:t>
            </a:r>
          </a:p>
        </p:txBody>
      </p:sp>
      <p:graphicFrame>
        <p:nvGraphicFramePr>
          <p:cNvPr id="6" name="Object 3" descr="Begin equation. E of x equals a plus b divided by 2 equals 120 plus 140 divided by 2 equals 130. End equation.">
            <a:extLst>
              <a:ext uri="{FF2B5EF4-FFF2-40B4-BE49-F238E27FC236}">
                <a16:creationId xmlns:a16="http://schemas.microsoft.com/office/drawing/2014/main" id="{CDB130B7-1CAC-1E94-D061-CDAE0FCF21DF}"/>
              </a:ext>
            </a:extLst>
          </p:cNvPr>
          <p:cNvGraphicFramePr>
            <a:graphicFrameLocks noChangeAspect="1"/>
          </p:cNvGraphicFramePr>
          <p:nvPr>
            <p:extLst>
              <p:ext uri="{D42A27DB-BD31-4B8C-83A1-F6EECF244321}">
                <p14:modId xmlns:p14="http://schemas.microsoft.com/office/powerpoint/2010/main" val="1953819104"/>
              </p:ext>
            </p:extLst>
          </p:nvPr>
        </p:nvGraphicFramePr>
        <p:xfrm>
          <a:off x="4094568" y="4777383"/>
          <a:ext cx="2343830" cy="1049053"/>
        </p:xfrm>
        <a:graphic>
          <a:graphicData uri="http://schemas.openxmlformats.org/presentationml/2006/ole">
            <mc:AlternateContent xmlns:mc="http://schemas.openxmlformats.org/markup-compatibility/2006">
              <mc:Choice xmlns:v="urn:schemas-microsoft-com:vml" Requires="v">
                <p:oleObj name="Equation" r:id="rId4" imgW="3149280" imgH="1409400" progId="Equation.DSMT4">
                  <p:embed/>
                </p:oleObj>
              </mc:Choice>
              <mc:Fallback>
                <p:oleObj name="Equation" r:id="rId4" imgW="3149280" imgH="1409400" progId="Equation.DSMT4">
                  <p:embed/>
                  <p:pic>
                    <p:nvPicPr>
                      <p:cNvPr id="6" name="Object 3" descr="Begin equation. E of x equals a plus b divided by 2 equals 120 plus 140 divided by 2 equals 130. End equation.">
                        <a:extLst>
                          <a:ext uri="{FF2B5EF4-FFF2-40B4-BE49-F238E27FC236}">
                            <a16:creationId xmlns:a16="http://schemas.microsoft.com/office/drawing/2014/main" id="{CDB130B7-1CAC-1E94-D061-CDAE0FCF21DF}"/>
                          </a:ext>
                        </a:extLst>
                      </p:cNvPr>
                      <p:cNvPicPr/>
                      <p:nvPr/>
                    </p:nvPicPr>
                    <p:blipFill>
                      <a:blip r:embed="rId5"/>
                      <a:stretch>
                        <a:fillRect/>
                      </a:stretch>
                    </p:blipFill>
                    <p:spPr>
                      <a:xfrm>
                        <a:off x="4094568" y="4777383"/>
                        <a:ext cx="2343830" cy="1049053"/>
                      </a:xfrm>
                      <a:prstGeom prst="rect">
                        <a:avLst/>
                      </a:prstGeom>
                    </p:spPr>
                  </p:pic>
                </p:oleObj>
              </mc:Fallback>
            </mc:AlternateContent>
          </a:graphicData>
        </a:graphic>
      </p:graphicFrame>
    </p:spTree>
    <p:extLst>
      <p:ext uri="{BB962C8B-B14F-4D97-AF65-F5344CB8AC3E}">
        <p14:creationId xmlns:p14="http://schemas.microsoft.com/office/powerpoint/2010/main" val="3316651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Probability Distribution (4 of 4)</a:t>
            </a:r>
            <a:endParaRPr lang="en-IN" dirty="0"/>
          </a:p>
        </p:txBody>
      </p:sp>
      <p:sp>
        <p:nvSpPr>
          <p:cNvPr id="3" name="Content Placeholder 2"/>
          <p:cNvSpPr>
            <a:spLocks noGrp="1"/>
          </p:cNvSpPr>
          <p:nvPr>
            <p:ph sz="half" idx="1"/>
          </p:nvPr>
        </p:nvSpPr>
        <p:spPr>
          <a:xfrm>
            <a:off x="476844" y="1825625"/>
            <a:ext cx="11237976" cy="1033689"/>
          </a:xfrm>
        </p:spPr>
        <p:txBody>
          <a:bodyPr/>
          <a:lstStyle/>
          <a:p>
            <a:r>
              <a:rPr lang="en-IN" sz="2200" b="1" dirty="0"/>
              <a:t>Example: </a:t>
            </a:r>
            <a:r>
              <a:rPr lang="en-IN" sz="2200" dirty="0"/>
              <a:t>Flight time of an airplane traveling from Chicago to New York</a:t>
            </a:r>
          </a:p>
          <a:p>
            <a:pPr indent="0">
              <a:buNone/>
            </a:pPr>
            <a:r>
              <a:rPr lang="en-IN" sz="2200" dirty="0"/>
              <a:t>The probability of a flight time between 120 and 130 minutes</a:t>
            </a:r>
            <a:endParaRPr lang="en-US" sz="2200" dirty="0">
              <a:solidFill>
                <a:schemeClr val="tx2"/>
              </a:solidFill>
            </a:endParaRPr>
          </a:p>
        </p:txBody>
      </p:sp>
      <p:graphicFrame>
        <p:nvGraphicFramePr>
          <p:cNvPr id="11" name="Object 3" descr="An equation. P of 120 less than or equal to x less than or equal to 130 equals 1 divided by 20 times 10 equals .5. End equation.">
            <a:extLst>
              <a:ext uri="{FF2B5EF4-FFF2-40B4-BE49-F238E27FC236}">
                <a16:creationId xmlns:a16="http://schemas.microsoft.com/office/drawing/2014/main" id="{7AF013A1-7925-4453-B2D1-25C9A6BBE098}"/>
              </a:ext>
            </a:extLst>
          </p:cNvPr>
          <p:cNvGraphicFramePr>
            <a:graphicFrameLocks noGrp="1" noChangeAspect="1"/>
          </p:cNvGraphicFramePr>
          <p:nvPr>
            <p:ph sz="half" idx="2"/>
            <p:extLst>
              <p:ext uri="{D42A27DB-BD31-4B8C-83A1-F6EECF244321}">
                <p14:modId xmlns:p14="http://schemas.microsoft.com/office/powerpoint/2010/main" val="2577264451"/>
              </p:ext>
            </p:extLst>
          </p:nvPr>
        </p:nvGraphicFramePr>
        <p:xfrm>
          <a:off x="5583836" y="2994247"/>
          <a:ext cx="4082292" cy="350822"/>
        </p:xfrm>
        <a:graphic>
          <a:graphicData uri="http://schemas.openxmlformats.org/presentationml/2006/ole">
            <mc:AlternateContent xmlns:mc="http://schemas.openxmlformats.org/markup-compatibility/2006">
              <mc:Choice xmlns:v="urn:schemas-microsoft-com:vml" Requires="v">
                <p:oleObj name="Equation" r:id="rId2" imgW="4876560" imgH="419040" progId="Equation.DSMT4">
                  <p:embed/>
                </p:oleObj>
              </mc:Choice>
              <mc:Fallback>
                <p:oleObj name="Equation" r:id="rId2" imgW="4876560" imgH="419040" progId="Equation.DSMT4">
                  <p:embed/>
                  <p:pic>
                    <p:nvPicPr>
                      <p:cNvPr id="11" name="Object 3" descr="An equation. P of 120 less than or equal to x less than or equal to 130 equals 1 divided by 20 times 10 equals .5. End equation.">
                        <a:extLst>
                          <a:ext uri="{FF2B5EF4-FFF2-40B4-BE49-F238E27FC236}">
                            <a16:creationId xmlns:a16="http://schemas.microsoft.com/office/drawing/2014/main" id="{7AF013A1-7925-4453-B2D1-25C9A6BBE098}"/>
                          </a:ext>
                        </a:extLst>
                      </p:cNvPr>
                      <p:cNvPicPr/>
                      <p:nvPr/>
                    </p:nvPicPr>
                    <p:blipFill>
                      <a:blip r:embed="rId3"/>
                      <a:stretch>
                        <a:fillRect/>
                      </a:stretch>
                    </p:blipFill>
                    <p:spPr>
                      <a:xfrm>
                        <a:off x="5583836" y="2994247"/>
                        <a:ext cx="4082292" cy="350822"/>
                      </a:xfrm>
                      <a:prstGeom prst="rect">
                        <a:avLst/>
                      </a:prstGeom>
                    </p:spPr>
                  </p:pic>
                </p:oleObj>
              </mc:Fallback>
            </mc:AlternateContent>
          </a:graphicData>
        </a:graphic>
      </p:graphicFrame>
      <p:pic>
        <p:nvPicPr>
          <p:cNvPr id="7" name="Content Placeholder 6" descr="A graph shows the uniform probability distribution for flight time. The horizontal axis shows flight time in minutes, ranging from 120 to 140 in increments of 5. The vertical axis shows f of x, marking 1 over 20. A bar extends across (120, 1 over 20) and (140, 1 over 20). The region between (120, 1 over 20) and (130, 1 over 20) is shaded and distance 120 and 130 is labeled 10. Equation for the shaded area is as follows. P of 120 less than or equal to x less than or equal to 130 equals area equals 1 over 20 times 10 equals 10 over 20 equals 0.50.">
            <a:extLst>
              <a:ext uri="{FF2B5EF4-FFF2-40B4-BE49-F238E27FC236}">
                <a16:creationId xmlns:a16="http://schemas.microsoft.com/office/drawing/2014/main" id="{9BA160F1-623D-4CB4-80BD-97BC54114B84}"/>
              </a:ext>
            </a:extLst>
          </p:cNvPr>
          <p:cNvPicPr>
            <a:picLocks noGrp="1" noChangeAspect="1"/>
          </p:cNvPicPr>
          <p:nvPr>
            <p:ph sz="half" idx="10"/>
          </p:nvPr>
        </p:nvPicPr>
        <p:blipFill>
          <a:blip r:embed="rId4"/>
          <a:stretch>
            <a:fillRect/>
          </a:stretch>
        </p:blipFill>
        <p:spPr>
          <a:xfrm>
            <a:off x="2611837" y="3615062"/>
            <a:ext cx="7054291" cy="2601504"/>
          </a:xfrm>
          <a:prstGeom prst="rect">
            <a:avLst/>
          </a:prstGeom>
        </p:spPr>
      </p:pic>
    </p:spTree>
    <p:extLst>
      <p:ext uri="{BB962C8B-B14F-4D97-AF65-F5344CB8AC3E}">
        <p14:creationId xmlns:p14="http://schemas.microsoft.com/office/powerpoint/2010/main" val="810232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Area as a Measure of Probability</a:t>
            </a:r>
            <a:endParaRPr lang="en-IN" dirty="0"/>
          </a:p>
        </p:txBody>
      </p:sp>
      <p:sp>
        <p:nvSpPr>
          <p:cNvPr id="4" name="Content Placeholder 2"/>
          <p:cNvSpPr>
            <a:spLocks noGrp="1"/>
          </p:cNvSpPr>
          <p:nvPr>
            <p:ph idx="1"/>
          </p:nvPr>
        </p:nvSpPr>
        <p:spPr/>
        <p:txBody>
          <a:bodyPr/>
          <a:lstStyle/>
          <a:p>
            <a:r>
              <a:rPr lang="en-US" b="1" dirty="0"/>
              <a:t>The area under the graph of </a:t>
            </a:r>
            <a:r>
              <a:rPr lang="en-US" b="1" i="1" dirty="0"/>
              <a:t>f(x)</a:t>
            </a:r>
            <a:r>
              <a:rPr lang="en-US" b="1" dirty="0"/>
              <a:t> and probability are identical.</a:t>
            </a:r>
          </a:p>
          <a:p>
            <a:r>
              <a:rPr lang="en-US" dirty="0"/>
              <a:t>This is valid for </a:t>
            </a:r>
            <a:r>
              <a:rPr lang="en-US" b="1" dirty="0"/>
              <a:t>all continuous</a:t>
            </a:r>
            <a:r>
              <a:rPr lang="en-US" dirty="0"/>
              <a:t> random variables.</a:t>
            </a:r>
          </a:p>
          <a:p>
            <a:r>
              <a:rPr lang="en-US" dirty="0"/>
              <a:t>The </a:t>
            </a:r>
            <a:r>
              <a:rPr lang="en-US" b="1" dirty="0"/>
              <a:t>probability</a:t>
            </a:r>
            <a:r>
              <a:rPr lang="en-US" dirty="0"/>
              <a:t> that </a:t>
            </a:r>
            <a:r>
              <a:rPr lang="en-US" i="1" dirty="0"/>
              <a:t>x</a:t>
            </a:r>
            <a:r>
              <a:rPr lang="en-US" dirty="0"/>
              <a:t> takes on a value between some lower value </a:t>
            </a:r>
            <a:r>
              <a:rPr lang="en-US" i="1" dirty="0"/>
              <a:t>x</a:t>
            </a:r>
            <a:r>
              <a:rPr lang="en-US" baseline="-25000" dirty="0"/>
              <a:t>1</a:t>
            </a:r>
            <a:r>
              <a:rPr lang="en-US" dirty="0"/>
              <a:t> and some higher value </a:t>
            </a:r>
            <a:r>
              <a:rPr lang="en-US" i="1" dirty="0"/>
              <a:t>x</a:t>
            </a:r>
            <a:r>
              <a:rPr lang="en-US" baseline="-25000" dirty="0"/>
              <a:t>2</a:t>
            </a:r>
            <a:r>
              <a:rPr lang="en-US" dirty="0"/>
              <a:t> can be found by computing the </a:t>
            </a:r>
            <a:r>
              <a:rPr lang="en-US" b="1" dirty="0"/>
              <a:t>area under the graph of </a:t>
            </a:r>
            <a:r>
              <a:rPr lang="en-US" b="1" i="1" dirty="0"/>
              <a:t>f(x) </a:t>
            </a:r>
            <a:r>
              <a:rPr lang="en-US" dirty="0"/>
              <a:t>over the interval from </a:t>
            </a:r>
            <a:r>
              <a:rPr lang="en-US" i="1" dirty="0"/>
              <a:t>x</a:t>
            </a:r>
            <a:r>
              <a:rPr lang="en-US" baseline="-25000" dirty="0"/>
              <a:t>1</a:t>
            </a:r>
            <a:r>
              <a:rPr lang="en-US" dirty="0"/>
              <a:t> to </a:t>
            </a:r>
            <a:r>
              <a:rPr lang="en-US" i="1" dirty="0"/>
              <a:t>x</a:t>
            </a:r>
            <a:r>
              <a:rPr lang="en-US" baseline="-25000" dirty="0"/>
              <a:t>2</a:t>
            </a:r>
            <a:r>
              <a:rPr lang="en-US" dirty="0"/>
              <a:t>. </a:t>
            </a:r>
          </a:p>
        </p:txBody>
      </p:sp>
    </p:spTree>
    <p:extLst>
      <p:ext uri="{BB962C8B-B14F-4D97-AF65-F5344CB8AC3E}">
        <p14:creationId xmlns:p14="http://schemas.microsoft.com/office/powerpoint/2010/main" val="8633683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DESIGN_ID_FULL TEXT TEMPLATE MASTER" val="7pb33sBP"/>
  <p:tag name="ARTICULATE_DESIGN_ID_FULL TEXT TEMPLATE MASTER (CONT.)" val="V3Eg5WUK"/>
  <p:tag name="ARTICULATE_DESIGN_ID_OPTIMIZED TEMPLATE MASTER" val="rzwWCka7"/>
  <p:tag name="ARTICULATE_DESIGN_ID_OPTIMIZED TEMPLATE MASTER (CONT.)" val="klKJ3eZ5"/>
  <p:tag name="ARTICULATE_SLIDE_COUNT" val="3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ptimized Template Master (cont.)">
  <a:themeElements>
    <a:clrScheme name="TSA">
      <a:dk1>
        <a:srgbClr val="53565A"/>
      </a:dk1>
      <a:lt1>
        <a:srgbClr val="FFFFFF"/>
      </a:lt1>
      <a:dk2>
        <a:srgbClr val="003865"/>
      </a:dk2>
      <a:lt2>
        <a:srgbClr val="E7E6E6"/>
      </a:lt2>
      <a:accent1>
        <a:srgbClr val="003865"/>
      </a:accent1>
      <a:accent2>
        <a:srgbClr val="A7A8AA"/>
      </a:accent2>
      <a:accent3>
        <a:srgbClr val="53565A"/>
      </a:accent3>
      <a:accent4>
        <a:srgbClr val="A6192E"/>
      </a:accent4>
      <a:accent5>
        <a:srgbClr val="006BA6"/>
      </a:accent5>
      <a:accent6>
        <a:srgbClr val="658D1B"/>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CFA8FA2C-1F1B-46EC-B7B9-70B8E770E37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E7F8E047CD1B4B8080E0C6917854E6" ma:contentTypeVersion="7" ma:contentTypeDescription="Create a new document." ma:contentTypeScope="" ma:versionID="27df2ae6dc0b8c223b8a07cc87f9d657">
  <xsd:schema xmlns:xsd="http://www.w3.org/2001/XMLSchema" xmlns:xs="http://www.w3.org/2001/XMLSchema" xmlns:p="http://schemas.microsoft.com/office/2006/metadata/properties" xmlns:ns2="cb2c73f9-b1ae-4d74-94e3-1ed1189efdaa" xmlns:ns3="aeb4a7c9-bc69-4a98-84ec-5a35baeb84bb" targetNamespace="http://schemas.microsoft.com/office/2006/metadata/properties" ma:root="true" ma:fieldsID="8010f79f02ff6c689f47b29fbf6af0bc" ns2:_="" ns3:_="">
    <xsd:import namespace="cb2c73f9-b1ae-4d74-94e3-1ed1189efdaa"/>
    <xsd:import namespace="aeb4a7c9-bc69-4a98-84ec-5a35baeb84bb"/>
    <xsd:element name="properties">
      <xsd:complexType>
        <xsd:sequence>
          <xsd:element name="documentManagement">
            <xsd:complexType>
              <xsd:all>
                <xsd:element ref="ns2:MediaServiceMetadata" minOccurs="0"/>
                <xsd:element ref="ns2:MediaServiceFastMetadata" minOccurs="0"/>
                <xsd:element ref="ns2:Doc_x0020_Type" minOccurs="0"/>
                <xsd:element ref="ns3:SharedWithUsers" minOccurs="0"/>
                <xsd:element ref="ns3:SharedWithDetail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2c73f9-b1ae-4d74-94e3-1ed1189efd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oc_x0020_Type" ma:index="10" nillable="true" ma:displayName="Doc Type" ma:format="Dropdown" ma:internalName="Doc_x0020_Type">
      <xsd:simpleType>
        <xsd:restriction base="dms:Choice">
          <xsd:enumeration value="1-pager Checklist"/>
          <xsd:enumeration value="Checklist"/>
          <xsd:enumeration value="Email template"/>
          <xsd:enumeration value="Example"/>
          <xsd:enumeration value="FAQ"/>
          <xsd:enumeration value="Standards/Guidelines"/>
          <xsd:enumeration value="Instructions/How to"/>
          <xsd:enumeration value="Policy"/>
          <xsd:enumeration value="Presentation"/>
          <xsd:enumeration value="Process"/>
          <xsd:enumeration value="Quick Guide / JobAid"/>
          <xsd:enumeration value="Reference"/>
          <xsd:enumeration value="Template"/>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b4a7c9-bc69-4a98-84ec-5a35baeb84b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oc_x0020_Type xmlns="cb2c73f9-b1ae-4d74-94e3-1ed1189efdaa">Template</Doc_x0020_Type>
    <SharedWithUsers xmlns="aeb4a7c9-bc69-4a98-84ec-5a35baeb84bb">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77A34-EE8A-47F8-8EB6-D81353830B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2c73f9-b1ae-4d74-94e3-1ed1189efdaa"/>
    <ds:schemaRef ds:uri="aeb4a7c9-bc69-4a98-84ec-5a35baeb84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9BA192-EF86-48DF-982C-2C526A268392}">
  <ds:schemaRefs>
    <ds:schemaRef ds:uri="http://schemas.microsoft.com/office/2006/metadata/propertie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cb2c73f9-b1ae-4d74-94e3-1ed1189efdaa"/>
    <ds:schemaRef ds:uri="aeb4a7c9-bc69-4a98-84ec-5a35baeb84bb"/>
    <ds:schemaRef ds:uri="http://www.w3.org/XML/1998/namespace"/>
    <ds:schemaRef ds:uri="http://purl.org/dc/dcmitype/"/>
  </ds:schemaRefs>
</ds:datastoreItem>
</file>

<file path=customXml/itemProps3.xml><?xml version="1.0" encoding="utf-8"?>
<ds:datastoreItem xmlns:ds="http://schemas.openxmlformats.org/officeDocument/2006/customXml" ds:itemID="{E32CFAA7-E308-4DCB-89CD-C84C20E902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Lecture Slide Template_062119</Template>
  <TotalTime>6312</TotalTime>
  <Words>2195</Words>
  <Application>Microsoft Office PowerPoint</Application>
  <PresentationFormat>Widescreen</PresentationFormat>
  <Paragraphs>367</Paragraphs>
  <Slides>45</Slides>
  <Notes>3</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45</vt:i4>
      </vt:variant>
    </vt:vector>
  </HeadingPairs>
  <TitlesOfParts>
    <vt:vector size="55" baseType="lpstr">
      <vt:lpstr>Arial</vt:lpstr>
      <vt:lpstr>Calibri</vt:lpstr>
      <vt:lpstr>Calibri Light</vt:lpstr>
      <vt:lpstr>Cambria Math</vt:lpstr>
      <vt:lpstr>Courier New</vt:lpstr>
      <vt:lpstr>Wingdings</vt:lpstr>
      <vt:lpstr>Optimized Template Master</vt:lpstr>
      <vt:lpstr>Custom Design</vt:lpstr>
      <vt:lpstr>Optimized Template Master (cont.)</vt:lpstr>
      <vt:lpstr>Equation</vt:lpstr>
      <vt:lpstr>CoB191:  Business Analytics I</vt:lpstr>
      <vt:lpstr>Chapter 6 Continuous Probability Distributions</vt:lpstr>
      <vt:lpstr>Continuous Probability Distributions (1 of 2)</vt:lpstr>
      <vt:lpstr>Continuous Probability Distributions (2 of 2)</vt:lpstr>
      <vt:lpstr>Uniform Probability Distribution (1 of 4)</vt:lpstr>
      <vt:lpstr>Uniform Probability Distribution (2 of 4)</vt:lpstr>
      <vt:lpstr>Uniform Probability Distribution (3 of 4)</vt:lpstr>
      <vt:lpstr>Uniform Probability Distribution (4 of 4)</vt:lpstr>
      <vt:lpstr>Area as a Measure of Probability</vt:lpstr>
      <vt:lpstr>Discrete &gt;&gt;&gt; Continuous</vt:lpstr>
      <vt:lpstr>The area under the graph of f(x) and probability </vt:lpstr>
      <vt:lpstr>Normal Probability Distribution (1 of 8)</vt:lpstr>
      <vt:lpstr>Normal Probability Distribution (2 of 8)</vt:lpstr>
      <vt:lpstr>Normal Probability Distribution (3 of 8)</vt:lpstr>
      <vt:lpstr>Normal Probability Distribution (4 of 8)</vt:lpstr>
      <vt:lpstr>Normal Probability Distribution (5 of 8)</vt:lpstr>
      <vt:lpstr>Normal Probability Distribution (6 of 8)</vt:lpstr>
      <vt:lpstr>Normal Probability Distribution (7 of 8)</vt:lpstr>
      <vt:lpstr>Normal Probability Distribution (8 of 8)</vt:lpstr>
      <vt:lpstr>Standard Normal Probability Distribution (1 of 12)</vt:lpstr>
      <vt:lpstr>Standard Normal Probability Distribution (2 of 12)</vt:lpstr>
      <vt:lpstr>Using Excel to Compute Standard Normal Probabilities (1 of 3)</vt:lpstr>
      <vt:lpstr>Using Excel to Compute Standard Normal Probabilities (2 of 3)</vt:lpstr>
      <vt:lpstr>Using Excel to Compute Standard Normal Probabilities (3 of 3)</vt:lpstr>
      <vt:lpstr>Standard Normal Probability Distribution (3 of 12)</vt:lpstr>
      <vt:lpstr>Standard Normal Probability Distribution (4 of 12)</vt:lpstr>
      <vt:lpstr>Standard Normal Probability Distribution (5 of 12)</vt:lpstr>
      <vt:lpstr>Standard Normal Probability Distribution (6 of 12)</vt:lpstr>
      <vt:lpstr>Standard Normal Probability Distribution (7 of 12)</vt:lpstr>
      <vt:lpstr>Standard Normal Probability Distribution (8 of 12)</vt:lpstr>
      <vt:lpstr>Standard Normal Probability Distribution (9 of 12)</vt:lpstr>
      <vt:lpstr>Standard Normal Probability Distribution (10 of 12)</vt:lpstr>
      <vt:lpstr>Standard Normal Probability Distribution (11 of 12)</vt:lpstr>
      <vt:lpstr>Standard Normal Probability Distribution (12 of 12)</vt:lpstr>
      <vt:lpstr>Using Excel to Compute Normal Probabilities</vt:lpstr>
      <vt:lpstr>Exponential Probability Distribution (1 of 7)</vt:lpstr>
      <vt:lpstr>Exponential Probability Distribution (2 of 7)</vt:lpstr>
      <vt:lpstr>Exponential Probability Distribution (3 of 7)</vt:lpstr>
      <vt:lpstr>Exponential Probability Distribution (4 of 7)</vt:lpstr>
      <vt:lpstr>Exponential Probability Distribution (5 of 7)</vt:lpstr>
      <vt:lpstr>Using Excel to Compute Exponential Probabilities</vt:lpstr>
      <vt:lpstr>Exponential Probability Distribution (6 of 7)</vt:lpstr>
      <vt:lpstr>Exponential Probability Distribution (7 of 7)</vt:lpstr>
      <vt:lpstr>Relationship between the Poisson and Exponential Distributions</vt:lpstr>
      <vt:lpstr>End of Chapter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Kimberley Grove</dc:creator>
  <cp:lastModifiedBy>Teymourian, Ehsan - teymouex</cp:lastModifiedBy>
  <cp:revision>197</cp:revision>
  <cp:lastPrinted>2016-10-03T15:29:39Z</cp:lastPrinted>
  <dcterms:created xsi:type="dcterms:W3CDTF">2019-06-24T15:48:12Z</dcterms:created>
  <dcterms:modified xsi:type="dcterms:W3CDTF">2025-10-07T14:47:59Z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0x0101000FE7F8E047CD1B4B8080E0C6917854E6</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Audience">
    <vt:lpwstr>Content Developer</vt:lpwstr>
  </property>
  <property fmtid="{D5CDD505-2E9C-101B-9397-08002B2CF9AE}" pid="9" name="Department">
    <vt:lpwstr>GPM Training</vt:lpwstr>
  </property>
  <property fmtid="{D5CDD505-2E9C-101B-9397-08002B2CF9AE}" pid="10" name="ComplianceAssetId">
    <vt:lpwstr/>
  </property>
  <property fmtid="{D5CDD505-2E9C-101B-9397-08002B2CF9AE}" pid="11" name="TemplateUrl">
    <vt:lpwstr/>
  </property>
  <property fmtid="{D5CDD505-2E9C-101B-9397-08002B2CF9AE}" pid="12" name="ArticulateGUID">
    <vt:lpwstr>DA3FD099-5DDC-49B7-BC70-6C2871AE2813</vt:lpwstr>
  </property>
  <property fmtid="{D5CDD505-2E9C-101B-9397-08002B2CF9AE}" pid="13" name="ArticulatePath">
    <vt:lpwstr>Presentation3</vt:lpwstr>
  </property>
</Properties>
</file>